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6.xml" ContentType="application/vnd.openxmlformats-officedocument.themeOverride+xml"/>
  <Override PartName="/ppt/notesSlides/notesSlide47.xml" ContentType="application/vnd.openxmlformats-officedocument.presentationml.notesSlide+xml"/>
  <Override PartName="/ppt/theme/themeOverride7.xml" ContentType="application/vnd.openxmlformats-officedocument.themeOverride+xml"/>
  <Override PartName="/ppt/notesSlides/notesSlide48.xml" ContentType="application/vnd.openxmlformats-officedocument.presentationml.notesSlide+xml"/>
  <Override PartName="/ppt/theme/themeOverride8.xml" ContentType="application/vnd.openxmlformats-officedocument.themeOverride+xml"/>
  <Override PartName="/ppt/notesSlides/notesSlide49.xml" ContentType="application/vnd.openxmlformats-officedocument.presentationml.notesSlide+xml"/>
  <Override PartName="/ppt/theme/themeOverride9.xml" ContentType="application/vnd.openxmlformats-officedocument.themeOverride+xml"/>
  <Override PartName="/ppt/notesSlides/notesSlide50.xml" ContentType="application/vnd.openxmlformats-officedocument.presentationml.notesSlide+xml"/>
  <Override PartName="/ppt/theme/themeOverride10.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318" r:id="rId4"/>
    <p:sldId id="328" r:id="rId5"/>
    <p:sldId id="319" r:id="rId6"/>
    <p:sldId id="260" r:id="rId7"/>
    <p:sldId id="261" r:id="rId8"/>
    <p:sldId id="262" r:id="rId9"/>
    <p:sldId id="263" r:id="rId10"/>
    <p:sldId id="264" r:id="rId11"/>
    <p:sldId id="265" r:id="rId12"/>
    <p:sldId id="266" r:id="rId13"/>
    <p:sldId id="268" r:id="rId14"/>
    <p:sldId id="269" r:id="rId15"/>
    <p:sldId id="270" r:id="rId16"/>
    <p:sldId id="271" r:id="rId17"/>
    <p:sldId id="346" r:id="rId18"/>
    <p:sldId id="272" r:id="rId19"/>
    <p:sldId id="312" r:id="rId20"/>
    <p:sldId id="313" r:id="rId21"/>
    <p:sldId id="274" r:id="rId22"/>
    <p:sldId id="277" r:id="rId23"/>
    <p:sldId id="278" r:id="rId24"/>
    <p:sldId id="281" r:id="rId25"/>
    <p:sldId id="329" r:id="rId26"/>
    <p:sldId id="330" r:id="rId27"/>
    <p:sldId id="291" r:id="rId28"/>
    <p:sldId id="331" r:id="rId29"/>
    <p:sldId id="285" r:id="rId30"/>
    <p:sldId id="288" r:id="rId31"/>
    <p:sldId id="258" r:id="rId32"/>
    <p:sldId id="327" r:id="rId33"/>
    <p:sldId id="332" r:id="rId34"/>
    <p:sldId id="333" r:id="rId35"/>
    <p:sldId id="320" r:id="rId36"/>
    <p:sldId id="321" r:id="rId37"/>
    <p:sldId id="322" r:id="rId38"/>
    <p:sldId id="323" r:id="rId39"/>
    <p:sldId id="324" r:id="rId40"/>
    <p:sldId id="325" r:id="rId41"/>
    <p:sldId id="326" r:id="rId42"/>
    <p:sldId id="334" r:id="rId43"/>
    <p:sldId id="343" r:id="rId44"/>
    <p:sldId id="348" r:id="rId45"/>
    <p:sldId id="349" r:id="rId46"/>
    <p:sldId id="344" r:id="rId47"/>
    <p:sldId id="350" r:id="rId48"/>
    <p:sldId id="335" r:id="rId49"/>
    <p:sldId id="341" r:id="rId50"/>
    <p:sldId id="347" r:id="rId51"/>
    <p:sldId id="259" r:id="rId52"/>
    <p:sldId id="299" r:id="rId53"/>
    <p:sldId id="336" r:id="rId54"/>
    <p:sldId id="301" r:id="rId55"/>
    <p:sldId id="317" r:id="rId56"/>
    <p:sldId id="304" r:id="rId57"/>
    <p:sldId id="337" r:id="rId58"/>
    <p:sldId id="338" r:id="rId59"/>
    <p:sldId id="339" r:id="rId60"/>
    <p:sldId id="340" r:id="rId61"/>
    <p:sldId id="345" r:id="rId62"/>
    <p:sldId id="300" r:id="rId63"/>
    <p:sldId id="307" r:id="rId64"/>
    <p:sldId id="308" r:id="rId65"/>
    <p:sldId id="309" r:id="rId66"/>
    <p:sldId id="310" r:id="rId67"/>
    <p:sldId id="311" r:id="rId68"/>
    <p:sldId id="351" r:id="rId69"/>
  </p:sldIdLst>
  <p:sldSz cx="9144000" cy="6858000" type="screen4x3"/>
  <p:notesSz cx="6858000" cy="9144000"/>
  <p:defaultTextStyle>
    <a:defPPr>
      <a:defRPr lang="de-CH"/>
    </a:defPPr>
    <a:lvl1pPr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66FF"/>
    <a:srgbClr val="FF9966"/>
    <a:srgbClr val="FF6600"/>
    <a:srgbClr val="009900"/>
    <a:srgbClr val="66FF33"/>
    <a:srgbClr val="DB5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7" autoAdjust="0"/>
    <p:restoredTop sz="91743" autoAdjust="0"/>
  </p:normalViewPr>
  <p:slideViewPr>
    <p:cSldViewPr>
      <p:cViewPr varScale="1">
        <p:scale>
          <a:sx n="85" d="100"/>
          <a:sy n="85" d="100"/>
        </p:scale>
        <p:origin x="557" y="67"/>
      </p:cViewPr>
      <p:guideLst>
        <p:guide orient="horz" pos="2160"/>
        <p:guide pos="2880"/>
      </p:guideLst>
    </p:cSldViewPr>
  </p:slideViewPr>
  <p:outlineViewPr>
    <p:cViewPr>
      <p:scale>
        <a:sx n="33" d="100"/>
        <a:sy n="33" d="100"/>
      </p:scale>
      <p:origin x="0" y="551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29"/>
    </p:cViewPr>
  </p:notesTextViewPr>
  <p:sorterViewPr>
    <p:cViewPr>
      <p:scale>
        <a:sx n="66" d="100"/>
        <a:sy n="66" d="100"/>
      </p:scale>
      <p:origin x="0" y="26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21.xml"/><Relationship Id="rId3" Type="http://schemas.openxmlformats.org/officeDocument/2006/relationships/slide" Target="slides/slide7.xml"/><Relationship Id="rId7" Type="http://schemas.openxmlformats.org/officeDocument/2006/relationships/slide" Target="slides/slide19.xml"/><Relationship Id="rId2" Type="http://schemas.openxmlformats.org/officeDocument/2006/relationships/slide" Target="slides/slide6.xml"/><Relationship Id="rId1" Type="http://schemas.openxmlformats.org/officeDocument/2006/relationships/slide" Target="slides/slide2.xml"/><Relationship Id="rId6" Type="http://schemas.openxmlformats.org/officeDocument/2006/relationships/slide" Target="slides/slide16.xml"/><Relationship Id="rId5" Type="http://schemas.openxmlformats.org/officeDocument/2006/relationships/slide" Target="slides/slide13.xml"/><Relationship Id="rId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F94119D-32A0-40BF-B12B-28BC813C6E7D}" type="datetimeFigureOut">
              <a:rPr lang="de-CH"/>
              <a:pPr>
                <a:defRPr/>
              </a:pPr>
              <a:t>18.01.2019</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CH"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smtClean="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3B68B-F6FA-442F-98F1-CBE9B28A8FD2}" type="slidenum">
              <a:rPr lang="de-CH" altLang="de-DE"/>
              <a:pPr/>
              <a:t>‹Nr.›</a:t>
            </a:fld>
            <a:endParaRPr lang="de-CH" altLang="de-DE"/>
          </a:p>
        </p:txBody>
      </p:sp>
    </p:spTree>
    <p:extLst>
      <p:ext uri="{BB962C8B-B14F-4D97-AF65-F5344CB8AC3E}">
        <p14:creationId xmlns:p14="http://schemas.microsoft.com/office/powerpoint/2010/main" val="3402046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Vortrag besteht aus drei Hauptteilen:</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a:t>
            </a:r>
            <a:r>
              <a:rPr lang="de-DE" sz="1200" kern="1200" baseline="0" dirty="0" smtClean="0">
                <a:solidFill>
                  <a:schemeClr val="tx1"/>
                </a:solidFill>
                <a:effectLst/>
                <a:latin typeface="DIN Next LT Pro" pitchFamily="34" charset="0"/>
                <a:ea typeface="+mn-ea"/>
                <a:cs typeface="+mn-cs"/>
              </a:rPr>
              <a:t> </a:t>
            </a:r>
            <a:r>
              <a:rPr lang="de-DE" sz="1200" kern="1200" dirty="0" smtClean="0">
                <a:solidFill>
                  <a:schemeClr val="tx1"/>
                </a:solidFill>
                <a:effectLst/>
                <a:latin typeface="DIN Next LT Pro" pitchFamily="34" charset="0"/>
                <a:ea typeface="+mn-ea"/>
                <a:cs typeface="+mn-cs"/>
              </a:rPr>
              <a:t>Die Tradition der Zürcher Bibelübersetzung</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 </a:t>
            </a:r>
            <a:r>
              <a:rPr lang="de-DE" sz="1200" kern="1200" dirty="0" err="1" smtClean="0">
                <a:solidFill>
                  <a:schemeClr val="tx1"/>
                </a:solidFill>
                <a:effectLst/>
                <a:latin typeface="DIN Next LT Pro" pitchFamily="34" charset="0"/>
                <a:ea typeface="+mn-ea"/>
                <a:cs typeface="+mn-cs"/>
              </a:rPr>
              <a:t>Deuterokanonische</a:t>
            </a:r>
            <a:r>
              <a:rPr lang="de-DE" sz="1200" kern="1200" dirty="0" smtClean="0">
                <a:solidFill>
                  <a:schemeClr val="tx1"/>
                </a:solidFill>
                <a:effectLst/>
                <a:latin typeface="DIN Next LT Pro" pitchFamily="34" charset="0"/>
                <a:ea typeface="+mn-ea"/>
                <a:cs typeface="+mn-cs"/>
              </a:rPr>
              <a:t> Schriften in der Zürcher Bibel</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 Zürcher Bibel Ausgaben</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Bild: Separate </a:t>
            </a:r>
            <a:r>
              <a:rPr lang="de-DE" sz="1200" kern="1200" dirty="0" err="1" smtClean="0">
                <a:solidFill>
                  <a:schemeClr val="tx1"/>
                </a:solidFill>
                <a:effectLst/>
                <a:latin typeface="DIN Next LT Pro" pitchFamily="34" charset="0"/>
                <a:ea typeface="+mn-ea"/>
                <a:cs typeface="+mn-cs"/>
              </a:rPr>
              <a:t>Deuterokanonische</a:t>
            </a:r>
            <a:r>
              <a:rPr lang="de-DE" sz="1200" kern="1200" dirty="0" smtClean="0">
                <a:solidFill>
                  <a:schemeClr val="tx1"/>
                </a:solidFill>
                <a:effectLst/>
                <a:latin typeface="DIN Next LT Pro" pitchFamily="34" charset="0"/>
                <a:ea typeface="+mn-ea"/>
                <a:cs typeface="+mn-cs"/>
              </a:rPr>
              <a:t> Schriften 2019</a:t>
            </a:r>
            <a:endParaRPr lang="de-CH" sz="1200" kern="1200" dirty="0" smtClean="0">
              <a:solidFill>
                <a:schemeClr val="tx1"/>
              </a:solidFill>
              <a:effectLst/>
              <a:latin typeface="DIN Next LT Pro" pitchFamily="34" charset="0"/>
              <a:ea typeface="+mn-ea"/>
              <a:cs typeface="+mn-cs"/>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a:t>
            </a:fld>
            <a:endParaRPr lang="de-CH" altLang="de-DE"/>
          </a:p>
        </p:txBody>
      </p:sp>
    </p:spTree>
    <p:extLst>
      <p:ext uri="{BB962C8B-B14F-4D97-AF65-F5344CB8AC3E}">
        <p14:creationId xmlns:p14="http://schemas.microsoft.com/office/powerpoint/2010/main" val="2610819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Im Vorwort werden als Übersetzungsprinzipien genannt: </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a:t>
            </a:r>
            <a:r>
              <a:rPr lang="de-DE" sz="1200" kern="1200" dirty="0" err="1" smtClean="0">
                <a:solidFill>
                  <a:schemeClr val="tx1"/>
                </a:solidFill>
                <a:effectLst/>
                <a:latin typeface="DIN Next LT Pro" pitchFamily="34" charset="0"/>
                <a:ea typeface="+mn-ea"/>
                <a:cs typeface="+mn-cs"/>
              </a:rPr>
              <a:t>Zeitgemässe</a:t>
            </a:r>
            <a:r>
              <a:rPr lang="de-DE" sz="1200" kern="1200" dirty="0" smtClean="0">
                <a:solidFill>
                  <a:schemeClr val="tx1"/>
                </a:solidFill>
                <a:effectLst/>
                <a:latin typeface="DIN Next LT Pro" pitchFamily="34" charset="0"/>
                <a:ea typeface="+mn-ea"/>
                <a:cs typeface="+mn-cs"/>
              </a:rPr>
              <a:t> Übersetzung</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hohes Sprachniveau, Schönheit der Sprache </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Bemühung um philologische Genauigkeit/</a:t>
            </a:r>
            <a:r>
              <a:rPr lang="de-DE" sz="1200" kern="1200" dirty="0" err="1" smtClean="0">
                <a:solidFill>
                  <a:schemeClr val="tx1"/>
                </a:solidFill>
                <a:effectLst/>
                <a:latin typeface="DIN Next LT Pro" pitchFamily="34" charset="0"/>
                <a:ea typeface="+mn-ea"/>
                <a:cs typeface="+mn-cs"/>
              </a:rPr>
              <a:t>grösstmögliche</a:t>
            </a:r>
            <a:r>
              <a:rPr lang="de-DE" sz="1200" kern="1200" dirty="0" smtClean="0">
                <a:solidFill>
                  <a:schemeClr val="tx1"/>
                </a:solidFill>
                <a:effectLst/>
                <a:latin typeface="DIN Next LT Pro" pitchFamily="34" charset="0"/>
                <a:ea typeface="+mn-ea"/>
                <a:cs typeface="+mn-cs"/>
              </a:rPr>
              <a:t> Nähe zum Grundtext</a:t>
            </a:r>
          </a:p>
          <a:p>
            <a:pPr marL="180000" indent="0">
              <a:buFont typeface="Arial" panose="020B0604020202020204" pitchFamily="34" charset="0"/>
              <a:buNone/>
            </a:pPr>
            <a:r>
              <a:rPr lang="de-CH" sz="1200" kern="1200" dirty="0" smtClean="0">
                <a:solidFill>
                  <a:schemeClr val="tx1"/>
                </a:solidFill>
                <a:effectLst/>
                <a:latin typeface="+mn-lt"/>
                <a:ea typeface="+mn-ea"/>
                <a:cs typeface="+mn-cs"/>
              </a:rPr>
              <a:t>– </a:t>
            </a:r>
            <a:r>
              <a:rPr lang="de-DE" sz="1200" kern="1200" dirty="0" smtClean="0">
                <a:solidFill>
                  <a:schemeClr val="tx1"/>
                </a:solidFill>
                <a:effectLst/>
                <a:latin typeface="DIN Next LT Pro" pitchFamily="34" charset="0"/>
                <a:ea typeface="+mn-ea"/>
                <a:cs typeface="+mn-cs"/>
              </a:rPr>
              <a:t>Wahrung der Fremdheit der Bibel</a:t>
            </a:r>
          </a:p>
          <a:p>
            <a:pPr marL="351450" indent="-171450">
              <a:buFontTx/>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Damit ist bereits angedeutet, wo die Zürcher Bibel im Feld anderer Bibelübersetzungen ihren Platz hat</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Darum soll es im Folgenden gehen, wobei (a) zunächst gezeigt wird, wie breit das Feld möglicher Bibelübersetzungen ist, und danach (b) die drei Grundsätze näher betrachtet werden sollen, die im Zitat genannt wurden</a:t>
            </a: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DE" sz="1200" i="1" kern="1200" dirty="0" smtClean="0">
                <a:solidFill>
                  <a:schemeClr val="tx1"/>
                </a:solidFill>
                <a:effectLst/>
                <a:latin typeface="DIN Next LT Pro" pitchFamily="34" charset="0"/>
                <a:ea typeface="+mn-ea"/>
                <a:cs typeface="+mn-cs"/>
              </a:rPr>
              <a:t>Weiterführende Literatur zum Verhältnis der Zürcher Bibel zu anderen Bibel-Übersetzungen:</a:t>
            </a: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Krüger, Zur Revision der Zürcher Bibel</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10</a:t>
            </a:fld>
            <a:endParaRPr lang="de-CH" altLang="de-DE"/>
          </a:p>
        </p:txBody>
      </p:sp>
    </p:spTree>
    <p:extLst>
      <p:ext uri="{BB962C8B-B14F-4D97-AF65-F5344CB8AC3E}">
        <p14:creationId xmlns:p14="http://schemas.microsoft.com/office/powerpoint/2010/main" val="3966690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lphaLcParenBoth"/>
            </a:pPr>
            <a:r>
              <a:rPr lang="de-DE" sz="1200" u="none" kern="1200" dirty="0" smtClean="0">
                <a:solidFill>
                  <a:schemeClr val="tx1"/>
                </a:solidFill>
                <a:effectLst/>
                <a:latin typeface="DIN Next LT Pro" pitchFamily="34" charset="0"/>
                <a:ea typeface="+mn-ea"/>
                <a:cs typeface="+mn-cs"/>
              </a:rPr>
              <a:t>Allgemein zur Bandbreite möglicher Übersetzungen: Textbeispiel </a:t>
            </a:r>
            <a:r>
              <a:rPr lang="de-DE" sz="1200" u="none" kern="1200" dirty="0" err="1" smtClean="0">
                <a:solidFill>
                  <a:schemeClr val="tx1"/>
                </a:solidFill>
                <a:effectLst/>
                <a:latin typeface="DIN Next LT Pro" pitchFamily="34" charset="0"/>
                <a:ea typeface="+mn-ea"/>
                <a:cs typeface="+mn-cs"/>
              </a:rPr>
              <a:t>Ps</a:t>
            </a:r>
            <a:r>
              <a:rPr lang="de-DE" sz="1200" u="none" kern="1200" dirty="0" smtClean="0">
                <a:solidFill>
                  <a:schemeClr val="tx1"/>
                </a:solidFill>
                <a:effectLst/>
                <a:latin typeface="DIN Next LT Pro" pitchFamily="34" charset="0"/>
                <a:ea typeface="+mn-ea"/>
                <a:cs typeface="+mn-cs"/>
              </a:rPr>
              <a:t> 41,10</a:t>
            </a:r>
          </a:p>
          <a:p>
            <a:pPr marL="228600" indent="-228600">
              <a:buAutoNum type="alphaLcParenBoth"/>
            </a:pPr>
            <a:endParaRPr lang="de-DE" sz="1200" u="none" kern="1200" dirty="0" smtClean="0">
              <a:solidFill>
                <a:schemeClr val="tx1"/>
              </a:solidFill>
              <a:effectLst/>
              <a:latin typeface="DIN Next LT Pro" pitchFamily="34" charset="0"/>
              <a:ea typeface="+mn-ea"/>
              <a:cs typeface="+mn-cs"/>
            </a:endParaRPr>
          </a:p>
          <a:p>
            <a:pPr marL="228600" indent="-22860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Buber: Wort-für-Wort-Übersetzung, die nicht mehr «richtig» Deutsch ist</a:t>
            </a:r>
          </a:p>
          <a:p>
            <a:pPr marL="228600" indent="-22860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Gute Nachricht: freie Übersetzung, bei der die typisch hebräische Ausdrucksweise/Bilder zugunsten geläufigen deutschen Ausdrücken aufgegeben werden</a:t>
            </a:r>
          </a:p>
          <a:p>
            <a:pPr marL="228600" indent="-22860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Luther: hier sehr ähnlich wie die Zürcher Bibel; oft aber auch recht frei, dafür sprachprägend</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11</a:t>
            </a:fld>
            <a:endParaRPr lang="de-CH" altLang="de-DE"/>
          </a:p>
        </p:txBody>
      </p:sp>
    </p:spTree>
    <p:extLst>
      <p:ext uri="{BB962C8B-B14F-4D97-AF65-F5344CB8AC3E}">
        <p14:creationId xmlns:p14="http://schemas.microsoft.com/office/powerpoint/2010/main" val="59699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Bibel in gerechter Sprache: Zur Vermeidung des männlichen «Freunds» wird der Singular als Plural («Menschen») übersetzt</a:t>
            </a:r>
          </a:p>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Zürcher Bibel 1931: Textkorrektur, mit einer </a:t>
            </a:r>
            <a:r>
              <a:rPr lang="de-DE" sz="1200" kern="1200" dirty="0" err="1" smtClean="0">
                <a:solidFill>
                  <a:schemeClr val="tx1"/>
                </a:solidFill>
                <a:effectLst/>
                <a:latin typeface="DIN Next LT Pro" pitchFamily="34" charset="0"/>
                <a:ea typeface="+mn-ea"/>
                <a:cs typeface="+mn-cs"/>
              </a:rPr>
              <a:t>Fussnote</a:t>
            </a:r>
            <a:r>
              <a:rPr lang="de-DE" sz="1200" kern="1200" dirty="0" smtClean="0">
                <a:solidFill>
                  <a:schemeClr val="tx1"/>
                </a:solidFill>
                <a:effectLst/>
                <a:latin typeface="DIN Next LT Pro" pitchFamily="34" charset="0"/>
                <a:ea typeface="+mn-ea"/>
                <a:cs typeface="+mn-cs"/>
              </a:rPr>
              <a:t>: «Die gewöhnliche Übersetzung (‹hat die Ferse wider mich erhoben›, vgl. </a:t>
            </a:r>
            <a:r>
              <a:rPr lang="de-DE" sz="1200" kern="1200" dirty="0" err="1" smtClean="0">
                <a:solidFill>
                  <a:schemeClr val="tx1"/>
                </a:solidFill>
                <a:effectLst/>
                <a:latin typeface="DIN Next LT Pro" pitchFamily="34" charset="0"/>
                <a:ea typeface="+mn-ea"/>
                <a:cs typeface="+mn-cs"/>
              </a:rPr>
              <a:t>Joh</a:t>
            </a:r>
            <a:r>
              <a:rPr lang="de-DE" sz="1200" kern="1200" dirty="0" smtClean="0">
                <a:solidFill>
                  <a:schemeClr val="tx1"/>
                </a:solidFill>
                <a:effectLst/>
                <a:latin typeface="DIN Next LT Pro" pitchFamily="34" charset="0"/>
                <a:ea typeface="+mn-ea"/>
                <a:cs typeface="+mn-cs"/>
              </a:rPr>
              <a:t> 13,18) beruht auf einem offenkundigen Schreibfehler im hebräischen Text»</a:t>
            </a:r>
          </a:p>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Zürcher Bibel 2007: möglichst nahe am Hebräischen Text, aber so, dass die Übersetzung auch germanistischen Ansprüchen genügt (eben: «textgetreu und </a:t>
            </a:r>
            <a:r>
              <a:rPr lang="de-DE" sz="1200" kern="1200" dirty="0" err="1" smtClean="0">
                <a:solidFill>
                  <a:schemeClr val="tx1"/>
                </a:solidFill>
                <a:effectLst/>
                <a:latin typeface="DIN Next LT Pro" pitchFamily="34" charset="0"/>
                <a:ea typeface="+mn-ea"/>
                <a:cs typeface="+mn-cs"/>
              </a:rPr>
              <a:t>zeitgemäss</a:t>
            </a:r>
            <a:r>
              <a:rPr lang="de-DE" sz="1200" kern="1200" dirty="0" smtClean="0">
                <a:solidFill>
                  <a:schemeClr val="tx1"/>
                </a:solidFill>
                <a:effectLst/>
                <a:latin typeface="DIN Next LT Pro" pitchFamily="34" charset="0"/>
                <a:ea typeface="+mn-ea"/>
                <a:cs typeface="+mn-cs"/>
              </a:rPr>
              <a: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12</a:t>
            </a:fld>
            <a:endParaRPr lang="de-CH" altLang="de-DE"/>
          </a:p>
        </p:txBody>
      </p:sp>
    </p:spTree>
    <p:extLst>
      <p:ext uri="{BB962C8B-B14F-4D97-AF65-F5344CB8AC3E}">
        <p14:creationId xmlns:p14="http://schemas.microsoft.com/office/powerpoint/2010/main" val="240260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u="none" kern="1200" dirty="0" smtClean="0">
                <a:solidFill>
                  <a:schemeClr val="tx1"/>
                </a:solidFill>
                <a:effectLst/>
                <a:latin typeface="DIN Next LT Pro" pitchFamily="34" charset="0"/>
                <a:ea typeface="+mn-ea"/>
                <a:cs typeface="+mn-cs"/>
              </a:rPr>
              <a:t>(b1) Zur Wahrung der Fremdheit der Bibel: Textbeispiel </a:t>
            </a:r>
            <a:r>
              <a:rPr lang="de-DE" sz="1200" u="none" kern="1200" dirty="0" err="1" smtClean="0">
                <a:solidFill>
                  <a:schemeClr val="tx1"/>
                </a:solidFill>
                <a:effectLst/>
                <a:latin typeface="DIN Next LT Pro" pitchFamily="34" charset="0"/>
                <a:ea typeface="+mn-ea"/>
                <a:cs typeface="+mn-cs"/>
              </a:rPr>
              <a:t>Prov</a:t>
            </a:r>
            <a:r>
              <a:rPr lang="de-DE" sz="1200" u="none" kern="1200" dirty="0" smtClean="0">
                <a:solidFill>
                  <a:schemeClr val="tx1"/>
                </a:solidFill>
                <a:effectLst/>
                <a:latin typeface="DIN Next LT Pro" pitchFamily="34" charset="0"/>
                <a:ea typeface="+mn-ea"/>
                <a:cs typeface="+mn-cs"/>
              </a:rPr>
              <a:t> 23,16</a:t>
            </a:r>
          </a:p>
          <a:p>
            <a:pPr lvl="0"/>
            <a:endParaRPr lang="de-DE" sz="1200" u="none"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Texte der Bibel stammen aus der Antike: Sie erhält vieles, was uns Heutigen völlig fremd ist (die Welt hat sich in den Hunderten bzw. Tausenden Jahren verändert)</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jede Bibelübersetzung steht daher vor dem Problem, wie sie mit der Fremdheit der Texte umgehen soll</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lvl="0"/>
            <a:r>
              <a:rPr lang="de-DE" sz="1200" kern="1200" dirty="0" smtClean="0">
                <a:solidFill>
                  <a:schemeClr val="tx1"/>
                </a:solidFill>
                <a:effectLst/>
                <a:latin typeface="DIN Next LT Pro" pitchFamily="34" charset="0"/>
                <a:ea typeface="+mn-ea"/>
                <a:cs typeface="+mn-cs"/>
              </a:rPr>
              <a:t>Zum Beispiel: ein Vergleich von neuer Zürcher Bibel und Guter Nachricht</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Dass Nieren «jubeln» können, ist uns Heutigen fremd; im Hebräischen aber sind die «Nieren» (</a:t>
            </a:r>
            <a:r>
              <a:rPr lang="de-DE" sz="1200" i="1" kern="1200" dirty="0" err="1" smtClean="0">
                <a:solidFill>
                  <a:schemeClr val="tx1"/>
                </a:solidFill>
                <a:effectLst/>
                <a:latin typeface="DIN Next LT Pro" pitchFamily="34" charset="0"/>
                <a:ea typeface="+mn-ea"/>
                <a:cs typeface="+mn-cs"/>
              </a:rPr>
              <a:t>kiljoth</a:t>
            </a:r>
            <a:r>
              <a:rPr lang="de-DE" sz="1200" kern="1200" dirty="0" smtClean="0">
                <a:solidFill>
                  <a:schemeClr val="tx1"/>
                </a:solidFill>
                <a:effectLst/>
                <a:latin typeface="DIN Next LT Pro" pitchFamily="34" charset="0"/>
                <a:ea typeface="+mn-ea"/>
                <a:cs typeface="+mn-cs"/>
              </a:rPr>
              <a:t>) der Sitz des Gefühls (vgl. auch das Herz als Sitz des Verstandes)</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Auch dass «Lippen reden» würden wir so kaum sagen</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gute Nachricht gibt beide Wendungen viel freier wieder, womit sie den Sinn des Hebräischen leicht verändert</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r>
              <a:rPr lang="de-DE" sz="1200" kern="1200" dirty="0" smtClean="0">
                <a:solidFill>
                  <a:schemeClr val="tx1"/>
                </a:solidFill>
                <a:effectLst/>
                <a:latin typeface="DIN Next LT Pro" pitchFamily="34" charset="0"/>
                <a:ea typeface="+mn-ea"/>
                <a:cs typeface="+mn-cs"/>
              </a:rPr>
              <a:t>Ein weiteres Beispiel wäre </a:t>
            </a:r>
            <a:r>
              <a:rPr lang="de-DE" sz="1200" kern="1200" dirty="0" err="1" smtClean="0">
                <a:solidFill>
                  <a:schemeClr val="tx1"/>
                </a:solidFill>
                <a:effectLst/>
                <a:latin typeface="DIN Next LT Pro" pitchFamily="34" charset="0"/>
                <a:ea typeface="+mn-ea"/>
                <a:cs typeface="+mn-cs"/>
              </a:rPr>
              <a:t>Ps</a:t>
            </a:r>
            <a:r>
              <a:rPr lang="de-DE" sz="1200" kern="1200" dirty="0" smtClean="0">
                <a:solidFill>
                  <a:schemeClr val="tx1"/>
                </a:solidFill>
                <a:effectLst/>
                <a:latin typeface="DIN Next LT Pro" pitchFamily="34" charset="0"/>
                <a:ea typeface="+mn-ea"/>
                <a:cs typeface="+mn-cs"/>
              </a:rPr>
              <a:t> 34,2 nach der neuen Zürcher Bibel und der Guten Nachricht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13</a:t>
            </a:fld>
            <a:endParaRPr lang="de-CH" altLang="de-DE"/>
          </a:p>
        </p:txBody>
      </p:sp>
    </p:spTree>
    <p:extLst>
      <p:ext uri="{BB962C8B-B14F-4D97-AF65-F5344CB8AC3E}">
        <p14:creationId xmlns:p14="http://schemas.microsoft.com/office/powerpoint/2010/main" val="127397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u="none" kern="1200" dirty="0" smtClean="0">
                <a:solidFill>
                  <a:schemeClr val="tx1"/>
                </a:solidFill>
                <a:effectLst/>
                <a:latin typeface="DIN Next LT Pro" pitchFamily="34" charset="0"/>
                <a:ea typeface="+mn-ea"/>
                <a:cs typeface="+mn-cs"/>
              </a:rPr>
              <a:t>(b2) Zur philologische Genauigkeit: Textbeispiel Gen 9,6</a:t>
            </a:r>
          </a:p>
          <a:p>
            <a:pPr lvl="0"/>
            <a:endParaRPr lang="de-DE" sz="1200" u="none"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Zürcher Bibel war von Anfang an durch eine hohe philologische Genauigkeit charakterisiert (d.h. sie bleibt relativ eng am hebräischen und griechischen Grundtext, ist insofern eine verlässliche Übersetzung, die weniger als andere interpretiert)</a:t>
            </a:r>
            <a:endParaRPr lang="de-CH" sz="1200" kern="1200" dirty="0" smtClean="0">
              <a:solidFill>
                <a:schemeClr val="tx1"/>
              </a:solidFill>
              <a:effectLst/>
              <a:latin typeface="DIN Next LT Pro" pitchFamily="34" charset="0"/>
              <a:ea typeface="+mn-ea"/>
              <a:cs typeface="+mn-cs"/>
            </a:endParaRPr>
          </a:p>
          <a:p>
            <a:endParaRPr lang="de-DE" sz="1200" kern="1200" dirty="0" smtClean="0">
              <a:solidFill>
                <a:schemeClr val="tx1"/>
              </a:solidFill>
              <a:effectLst/>
              <a:latin typeface="DIN Next LT Pro" pitchFamily="34" charset="0"/>
              <a:ea typeface="+mn-ea"/>
              <a:cs typeface="+mn-cs"/>
            </a:endParaRPr>
          </a:p>
          <a:p>
            <a:r>
              <a:rPr lang="de-DE" sz="1200" kern="1200" dirty="0" smtClean="0">
                <a:solidFill>
                  <a:schemeClr val="tx1"/>
                </a:solidFill>
                <a:effectLst/>
                <a:latin typeface="DIN Next LT Pro" pitchFamily="34" charset="0"/>
                <a:ea typeface="+mn-ea"/>
                <a:cs typeface="+mn-cs"/>
              </a:rPr>
              <a:t>Zum Beispiel:</a:t>
            </a:r>
          </a:p>
          <a:p>
            <a:pPr marL="171450" indent="-171450">
              <a:buFont typeface="Arial" panose="020B0604020202020204" pitchFamily="34" charset="0"/>
              <a:buChar char="•"/>
            </a:pPr>
            <a:r>
              <a:rPr lang="de-DE" sz="1200" kern="1200" dirty="0" err="1" smtClean="0">
                <a:solidFill>
                  <a:schemeClr val="tx1"/>
                </a:solidFill>
                <a:effectLst/>
                <a:latin typeface="DIN Next LT Pro" pitchFamily="34" charset="0"/>
                <a:ea typeface="+mn-ea"/>
                <a:cs typeface="+mn-cs"/>
              </a:rPr>
              <a:t>grosser</a:t>
            </a:r>
            <a:r>
              <a:rPr lang="de-DE" sz="1200" kern="1200" dirty="0" smtClean="0">
                <a:solidFill>
                  <a:schemeClr val="tx1"/>
                </a:solidFill>
                <a:effectLst/>
                <a:latin typeface="DIN Next LT Pro" pitchFamily="34" charset="0"/>
                <a:ea typeface="+mn-ea"/>
                <a:cs typeface="+mn-cs"/>
              </a:rPr>
              <a:t> Unterschied zwischen alter und neuer Übersetzung: nach der alten Übersetzung ist es der Mensch, der die Todesstrafe vollziehen soll; nach der neuen Übersetzung geht es darum, dass das Blut eines Mörders/Totschlägers um den Wert des getöteten Menschen vergossen werden soll</a:t>
            </a:r>
          </a:p>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dahinter steht das philologische Problem, wie man die Präposition </a:t>
            </a:r>
            <a:r>
              <a:rPr lang="de-DE" sz="1200" i="1" kern="1200" dirty="0" smtClean="0">
                <a:solidFill>
                  <a:schemeClr val="tx1"/>
                </a:solidFill>
                <a:effectLst/>
                <a:latin typeface="DIN Next LT Pro" pitchFamily="34" charset="0"/>
                <a:ea typeface="+mn-ea"/>
                <a:cs typeface="+mn-cs"/>
              </a:rPr>
              <a:t>b</a:t>
            </a:r>
            <a:r>
              <a:rPr lang="de-DE" sz="1200" kern="1200" dirty="0" smtClean="0">
                <a:solidFill>
                  <a:schemeClr val="tx1"/>
                </a:solidFill>
                <a:effectLst/>
                <a:latin typeface="DIN Next LT Pro" pitchFamily="34" charset="0"/>
                <a:ea typeface="+mn-ea"/>
                <a:cs typeface="+mn-cs"/>
              </a:rPr>
              <a:t> interpretiert: als Beth </a:t>
            </a:r>
            <a:r>
              <a:rPr lang="de-DE" sz="1200" kern="1200" dirty="0" err="1" smtClean="0">
                <a:solidFill>
                  <a:schemeClr val="tx1"/>
                </a:solidFill>
                <a:effectLst/>
                <a:latin typeface="DIN Next LT Pro" pitchFamily="34" charset="0"/>
                <a:ea typeface="+mn-ea"/>
                <a:cs typeface="+mn-cs"/>
              </a:rPr>
              <a:t>instrumenti</a:t>
            </a:r>
            <a:r>
              <a:rPr lang="de-DE" sz="1200" kern="1200" dirty="0" smtClean="0">
                <a:solidFill>
                  <a:schemeClr val="tx1"/>
                </a:solidFill>
                <a:effectLst/>
                <a:latin typeface="DIN Next LT Pro" pitchFamily="34" charset="0"/>
                <a:ea typeface="+mn-ea"/>
                <a:cs typeface="+mn-cs"/>
              </a:rPr>
              <a:t> («durch») oder als Beth </a:t>
            </a:r>
            <a:r>
              <a:rPr lang="de-DE" sz="1200" kern="1200" dirty="0" err="1" smtClean="0">
                <a:solidFill>
                  <a:schemeClr val="tx1"/>
                </a:solidFill>
                <a:effectLst/>
                <a:latin typeface="DIN Next LT Pro" pitchFamily="34" charset="0"/>
                <a:ea typeface="+mn-ea"/>
                <a:cs typeface="+mn-cs"/>
              </a:rPr>
              <a:t>essentiae</a:t>
            </a:r>
            <a:r>
              <a:rPr lang="de-DE" sz="1200" kern="1200" dirty="0" smtClean="0">
                <a:solidFill>
                  <a:schemeClr val="tx1"/>
                </a:solidFill>
                <a:effectLst/>
                <a:latin typeface="DIN Next LT Pro" pitchFamily="34" charset="0"/>
                <a:ea typeface="+mn-ea"/>
                <a:cs typeface="+mn-cs"/>
              </a:rPr>
              <a:t> («für den Wert»). Jüngere Untersuchungen (u. a. von Ernst Jenni) haben gezeigt, dass die zweite Möglichkeit den Vorzug vollzieht. Die Zürcher Bibel übersetzt daher anders als die alte</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14</a:t>
            </a:fld>
            <a:endParaRPr lang="de-CH" altLang="de-DE"/>
          </a:p>
        </p:txBody>
      </p:sp>
    </p:spTree>
    <p:extLst>
      <p:ext uri="{BB962C8B-B14F-4D97-AF65-F5344CB8AC3E}">
        <p14:creationId xmlns:p14="http://schemas.microsoft.com/office/powerpoint/2010/main" val="278671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u="none" kern="1200" dirty="0" smtClean="0">
                <a:solidFill>
                  <a:schemeClr val="tx1"/>
                </a:solidFill>
                <a:effectLst/>
                <a:latin typeface="DIN Next LT Pro" pitchFamily="34" charset="0"/>
                <a:ea typeface="+mn-ea"/>
                <a:cs typeface="+mn-cs"/>
              </a:rPr>
              <a:t>(b3) Zum hohen Sprachniveau: Textbeispiel </a:t>
            </a:r>
            <a:r>
              <a:rPr lang="de-DE" sz="1200" u="none" kern="1200" dirty="0" err="1" smtClean="0">
                <a:solidFill>
                  <a:schemeClr val="tx1"/>
                </a:solidFill>
                <a:effectLst/>
                <a:latin typeface="DIN Next LT Pro" pitchFamily="34" charset="0"/>
                <a:ea typeface="+mn-ea"/>
                <a:cs typeface="+mn-cs"/>
              </a:rPr>
              <a:t>Mt</a:t>
            </a:r>
            <a:r>
              <a:rPr lang="de-DE" sz="1200" u="none" kern="1200" dirty="0" smtClean="0">
                <a:solidFill>
                  <a:schemeClr val="tx1"/>
                </a:solidFill>
                <a:effectLst/>
                <a:latin typeface="DIN Next LT Pro" pitchFamily="34" charset="0"/>
                <a:ea typeface="+mn-ea"/>
                <a:cs typeface="+mn-cs"/>
              </a:rPr>
              <a:t> 5,17</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Jede Bibelübersetzung ist auch durch das Niveau ihrer Sprache charakterisiert</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Zürcher Bibel bemüht sich nicht nur um </a:t>
            </a:r>
            <a:r>
              <a:rPr lang="de-DE" sz="1200" kern="1200" dirty="0" err="1" smtClean="0">
                <a:solidFill>
                  <a:schemeClr val="tx1"/>
                </a:solidFill>
                <a:effectLst/>
                <a:latin typeface="DIN Next LT Pro" pitchFamily="34" charset="0"/>
                <a:ea typeface="+mn-ea"/>
                <a:cs typeface="+mn-cs"/>
              </a:rPr>
              <a:t>grosse</a:t>
            </a:r>
            <a:r>
              <a:rPr lang="de-DE" sz="1200" kern="1200" dirty="0" smtClean="0">
                <a:solidFill>
                  <a:schemeClr val="tx1"/>
                </a:solidFill>
                <a:effectLst/>
                <a:latin typeface="DIN Next LT Pro" pitchFamily="34" charset="0"/>
                <a:ea typeface="+mn-ea"/>
                <a:cs typeface="+mn-cs"/>
              </a:rPr>
              <a:t> Texttreue, sondern auch um eine gute Lesbarkeit, hohes Sprachniveau</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lvl="0"/>
            <a:r>
              <a:rPr lang="de-DE" sz="1200" kern="1200" dirty="0" smtClean="0">
                <a:solidFill>
                  <a:schemeClr val="tx1"/>
                </a:solidFill>
                <a:effectLst/>
                <a:latin typeface="DIN Next LT Pro" pitchFamily="34" charset="0"/>
                <a:ea typeface="+mn-ea"/>
                <a:cs typeface="+mn-cs"/>
              </a:rPr>
              <a:t>Zum Beispiel:</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Übersetzung der neuen Zürcher Bibel ist sprachlich um einiges eleganter als Luther!</a:t>
            </a:r>
            <a:endParaRPr lang="de-CH" sz="1200" kern="1200" dirty="0" smtClean="0">
              <a:solidFill>
                <a:schemeClr val="tx1"/>
              </a:solidFill>
              <a:effectLst/>
              <a:latin typeface="DIN Next LT Pro" pitchFamily="34" charset="0"/>
              <a:ea typeface="+mn-ea"/>
              <a:cs typeface="+mn-cs"/>
            </a:endParaRPr>
          </a:p>
          <a:p>
            <a:r>
              <a:rPr lang="de-DE" sz="1200" kern="1200" dirty="0" smtClean="0">
                <a:solidFill>
                  <a:schemeClr val="tx1"/>
                </a:solidFill>
                <a:effectLst/>
                <a:latin typeface="DIN Next LT Pro" pitchFamily="34" charset="0"/>
                <a:ea typeface="+mn-ea"/>
                <a:cs typeface="+mn-cs"/>
              </a:rPr>
              <a:t> </a:t>
            </a:r>
            <a:endParaRPr lang="de-CH" sz="1200" kern="1200" dirty="0" smtClean="0">
              <a:solidFill>
                <a:schemeClr val="tx1"/>
              </a:solidFill>
              <a:effectLst/>
              <a:latin typeface="DIN Next LT Pro" pitchFamily="34" charset="0"/>
              <a:ea typeface="+mn-ea"/>
              <a:cs typeface="+mn-cs"/>
            </a:endParaRPr>
          </a:p>
          <a:p>
            <a:r>
              <a:rPr lang="de-DE" sz="1200" kern="1200" dirty="0" smtClean="0">
                <a:solidFill>
                  <a:schemeClr val="tx1"/>
                </a:solidFill>
                <a:effectLst/>
                <a:latin typeface="DIN Next LT Pro" pitchFamily="34" charset="0"/>
                <a:ea typeface="+mn-ea"/>
                <a:cs typeface="+mn-cs"/>
              </a:rPr>
              <a:t> </a:t>
            </a:r>
            <a:r>
              <a:rPr lang="de-DE" sz="1200" i="1" kern="1200" dirty="0" smtClean="0">
                <a:solidFill>
                  <a:schemeClr val="tx1"/>
                </a:solidFill>
                <a:effectLst/>
                <a:latin typeface="DIN Next LT Pro" pitchFamily="34" charset="0"/>
                <a:ea typeface="+mn-ea"/>
                <a:cs typeface="+mn-cs"/>
              </a:rPr>
              <a:t>Weiterführende Literatur zu den Übersetzungs-Grundsätzen der neuen Zürcher Bibel: </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Anderegg, Zur neuen Zürcher Bibel (mit zahlreichen Beispielen aus dem AT)</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 </a:t>
            </a:r>
            <a:r>
              <a:rPr lang="de-DE" sz="1200" kern="1200" dirty="0" smtClean="0">
                <a:solidFill>
                  <a:schemeClr val="tx1"/>
                </a:solidFill>
                <a:effectLst/>
                <a:latin typeface="DIN Next LT Pro" pitchFamily="34" charset="0"/>
                <a:ea typeface="+mn-ea"/>
                <a:cs typeface="+mn-cs"/>
              </a:rPr>
              <a:t>Kohler, Übersetzen (mit Beispielen aus dem AT und NT)</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 </a:t>
            </a:r>
            <a:r>
              <a:rPr lang="de-DE" sz="1200" kern="1200" dirty="0" smtClean="0">
                <a:solidFill>
                  <a:schemeClr val="tx1"/>
                </a:solidFill>
                <a:effectLst/>
                <a:latin typeface="DIN Next LT Pro" pitchFamily="34" charset="0"/>
                <a:ea typeface="+mn-ea"/>
                <a:cs typeface="+mn-cs"/>
              </a:rPr>
              <a:t>Krüger, Zur Revision der Zürcher Bibel (mit zahlreichen Beispielen aus dem AT)</a:t>
            </a:r>
            <a:endParaRPr lang="de-CH" sz="1200" kern="1200" dirty="0" smtClean="0">
              <a:solidFill>
                <a:schemeClr val="tx1"/>
              </a:solidFill>
              <a:effectLst/>
              <a:latin typeface="DIN Next LT Pro" pitchFamily="34" charset="0"/>
              <a:ea typeface="+mn-ea"/>
              <a:cs typeface="+mn-cs"/>
            </a:endParaRPr>
          </a:p>
          <a:p>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15</a:t>
            </a:fld>
            <a:endParaRPr lang="de-CH" altLang="de-DE"/>
          </a:p>
        </p:txBody>
      </p:sp>
    </p:spTree>
    <p:extLst>
      <p:ext uri="{BB962C8B-B14F-4D97-AF65-F5344CB8AC3E}">
        <p14:creationId xmlns:p14="http://schemas.microsoft.com/office/powerpoint/2010/main" val="328778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Von Zeit zu Zeit sind neue Übersetzungen nötig. Weshalb eigentlich?</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All diese Grundsätze aber sind doch gar nicht neu, sondern leiteten schon die Übersetzung von 1931 bzw. sogar schon diejenige von 1531 – warum also braucht es dann eigentlich eine neue Übersetzung? Der Bibeltext verändert sich ja nicht mehr und Deutsch sprechen wir auch alle noch (so die herkömmliche Meinung)</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16</a:t>
            </a:fld>
            <a:endParaRPr lang="de-CH" altLang="de-DE"/>
          </a:p>
        </p:txBody>
      </p:sp>
    </p:spTree>
    <p:extLst>
      <p:ext uri="{BB962C8B-B14F-4D97-AF65-F5344CB8AC3E}">
        <p14:creationId xmlns:p14="http://schemas.microsoft.com/office/powerpoint/2010/main" val="1554193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Antwort auf diese Frage gibt das Vorwort zur Ausgabe von</a:t>
            </a:r>
            <a:r>
              <a:rPr lang="de-DE" sz="1200" kern="1200" baseline="0" dirty="0" smtClean="0">
                <a:solidFill>
                  <a:schemeClr val="tx1"/>
                </a:solidFill>
                <a:effectLst/>
                <a:latin typeface="DIN Next LT Pro" pitchFamily="34" charset="0"/>
                <a:ea typeface="+mn-ea"/>
                <a:cs typeface="+mn-cs"/>
              </a:rPr>
              <a:t> </a:t>
            </a:r>
            <a:r>
              <a:rPr lang="de-DE" sz="1200" kern="1200" dirty="0" smtClean="0">
                <a:solidFill>
                  <a:schemeClr val="tx1"/>
                </a:solidFill>
                <a:effectLst/>
                <a:latin typeface="DIN Next LT Pro" pitchFamily="34" charset="0"/>
                <a:ea typeface="+mn-ea"/>
                <a:cs typeface="+mn-cs"/>
              </a:rPr>
              <a:t>2007</a:t>
            </a:r>
          </a:p>
          <a:p>
            <a:pPr marL="0" lvl="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 </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Hier werden zwei Hauptgründe genannt, warum die Bibel immer wieder neu übersetzt werden muss:</a:t>
            </a:r>
            <a:endParaRPr lang="de-CH" sz="1200" kern="1200" dirty="0" smtClean="0">
              <a:solidFill>
                <a:schemeClr val="tx1"/>
              </a:solidFill>
              <a:effectLst/>
              <a:latin typeface="DIN Next LT Pro" pitchFamily="34" charset="0"/>
              <a:ea typeface="+mn-ea"/>
              <a:cs typeface="+mn-cs"/>
            </a:endParaRPr>
          </a:p>
          <a:p>
            <a:pPr marL="18000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a:t>
            </a:r>
            <a:r>
              <a:rPr lang="de-CH" sz="1200" kern="1200" baseline="0" dirty="0" smtClean="0">
                <a:solidFill>
                  <a:schemeClr val="tx1"/>
                </a:solidFill>
                <a:effectLst/>
                <a:latin typeface="DIN Next LT Pro" pitchFamily="34" charset="0"/>
                <a:ea typeface="+mn-ea"/>
                <a:cs typeface="+mn-cs"/>
              </a:rPr>
              <a:t> </a:t>
            </a:r>
            <a:r>
              <a:rPr lang="de-DE" sz="1200" kern="1200" dirty="0" smtClean="0">
                <a:solidFill>
                  <a:schemeClr val="tx1"/>
                </a:solidFill>
                <a:effectLst/>
                <a:latin typeface="DIN Next LT Pro" pitchFamily="34" charset="0"/>
                <a:ea typeface="+mn-ea"/>
                <a:cs typeface="+mn-cs"/>
              </a:rPr>
              <a:t>Fortschritte der Bibelwissenschaften (und anderer Wissenschaften)</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 Veränderungen der heutigen Sprache</a:t>
            </a:r>
            <a:endParaRPr lang="de-CH" sz="1200" kern="1200" dirty="0" smtClean="0">
              <a:solidFill>
                <a:schemeClr val="tx1"/>
              </a:solidFill>
              <a:effectLst/>
              <a:latin typeface="DIN Next LT Pro" pitchFamily="34" charset="0"/>
              <a:ea typeface="+mn-ea"/>
              <a:cs typeface="+mn-cs"/>
            </a:endParaRPr>
          </a:p>
          <a:p>
            <a:endParaRPr lang="de-CH" dirty="0"/>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17</a:t>
            </a:fld>
            <a:endParaRPr lang="de-CH" altLang="de-DE"/>
          </a:p>
        </p:txBody>
      </p:sp>
    </p:spTree>
    <p:extLst>
      <p:ext uri="{BB962C8B-B14F-4D97-AF65-F5344CB8AC3E}">
        <p14:creationId xmlns:p14="http://schemas.microsoft.com/office/powerpoint/2010/main" val="3223177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u="none" kern="1200" dirty="0" smtClean="0">
                <a:solidFill>
                  <a:schemeClr val="tx1"/>
                </a:solidFill>
                <a:effectLst/>
                <a:latin typeface="DIN Next LT Pro" pitchFamily="34" charset="0"/>
                <a:ea typeface="+mn-ea"/>
                <a:cs typeface="+mn-cs"/>
              </a:rPr>
              <a:t>Erster Grund: Fortschritte der Bibelwissenschaft</a:t>
            </a:r>
          </a:p>
          <a:p>
            <a:pPr marL="0" lvl="0" indent="0">
              <a:buFont typeface="Arial" panose="020B0604020202020204" pitchFamily="34" charset="0"/>
              <a:buNone/>
            </a:pPr>
            <a:endParaRPr lang="de-DE" sz="1200" u="none"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Bibelwissenschaftliche Fortschritte unterschiedlicher Art machen Neuübersetzungen nötig:</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 Neue Erkenntnisse über die Textgeschichte</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a:t>
            </a:r>
            <a:r>
              <a:rPr lang="de-DE" sz="1200" kern="1200" baseline="0" dirty="0" smtClean="0">
                <a:solidFill>
                  <a:schemeClr val="tx1"/>
                </a:solidFill>
                <a:effectLst/>
                <a:latin typeface="DIN Next LT Pro" pitchFamily="34" charset="0"/>
                <a:ea typeface="+mn-ea"/>
                <a:cs typeface="+mn-cs"/>
              </a:rPr>
              <a:t> </a:t>
            </a:r>
            <a:r>
              <a:rPr lang="de-DE" sz="1200" kern="1200" dirty="0" smtClean="0">
                <a:solidFill>
                  <a:schemeClr val="tx1"/>
                </a:solidFill>
                <a:effectLst/>
                <a:latin typeface="DIN Next LT Pro" pitchFamily="34" charset="0"/>
                <a:ea typeface="+mn-ea"/>
                <a:cs typeface="+mn-cs"/>
              </a:rPr>
              <a:t>Erkenntnisfortschritte zur «Welt» der Bibel</a:t>
            </a:r>
            <a:endParaRPr lang="de-CH" sz="1200" kern="1200" dirty="0" smtClean="0">
              <a:solidFill>
                <a:schemeClr val="tx1"/>
              </a:solidFill>
              <a:effectLst/>
              <a:latin typeface="DIN Next LT Pro" pitchFamily="34" charset="0"/>
              <a:ea typeface="+mn-ea"/>
              <a:cs typeface="+mn-cs"/>
            </a:endParaRPr>
          </a:p>
          <a:p>
            <a:pPr marL="18000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 Fortschritte in der Linguistik und Literaturwissenschaft</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endParaRPr lang="de-DE"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Seit der Zürcher Bibel-Ausgabe von 1931 ereignete sich in der Bibelwissenschaft eine Sensation: 1947 wurde in </a:t>
            </a:r>
            <a:r>
              <a:rPr lang="de-DE" sz="1200" kern="1200" dirty="0" err="1" smtClean="0">
                <a:solidFill>
                  <a:schemeClr val="tx1"/>
                </a:solidFill>
                <a:effectLst/>
                <a:latin typeface="DIN Next LT Pro" pitchFamily="34" charset="0"/>
                <a:ea typeface="+mn-ea"/>
                <a:cs typeface="+mn-cs"/>
              </a:rPr>
              <a:t>Qumran</a:t>
            </a:r>
            <a:r>
              <a:rPr lang="de-DE" sz="1200" kern="1200" dirty="0" smtClean="0">
                <a:solidFill>
                  <a:schemeClr val="tx1"/>
                </a:solidFill>
                <a:effectLst/>
                <a:latin typeface="DIN Next LT Pro" pitchFamily="34" charset="0"/>
                <a:ea typeface="+mn-ea"/>
                <a:cs typeface="+mn-cs"/>
              </a:rPr>
              <a:t> am Toten Meer eine ganze Bibliothek von Schriftrollen gefunden, darunter auch zahlreiche Handschriften alttestamentlicher Texte. Diese Handschriften stammen aus der Zeit zwischen dem 3. </a:t>
            </a:r>
            <a:r>
              <a:rPr lang="de-CH" sz="1200" kern="1200" dirty="0" smtClean="0">
                <a:solidFill>
                  <a:schemeClr val="tx1"/>
                </a:solidFill>
                <a:effectLst/>
                <a:latin typeface="DIN Next LT Pro" pitchFamily="34" charset="0"/>
                <a:ea typeface="+mn-ea"/>
                <a:cs typeface="+mn-cs"/>
              </a:rPr>
              <a:t>Jh. v. Chr. und dem 1. Jh. nach Chr. und sind damit bedeutend älter als alle Handschriften, die vorher bekannt waren (der Codex </a:t>
            </a:r>
            <a:r>
              <a:rPr lang="de-CH" sz="1200" kern="1200" dirty="0" err="1" smtClean="0">
                <a:solidFill>
                  <a:schemeClr val="tx1"/>
                </a:solidFill>
                <a:effectLst/>
                <a:latin typeface="DIN Next LT Pro" pitchFamily="34" charset="0"/>
                <a:ea typeface="+mn-ea"/>
                <a:cs typeface="+mn-cs"/>
              </a:rPr>
              <a:t>Leningradensis</a:t>
            </a:r>
            <a:r>
              <a:rPr lang="de-CH" sz="1200" kern="1200" dirty="0" smtClean="0">
                <a:solidFill>
                  <a:schemeClr val="tx1"/>
                </a:solidFill>
                <a:effectLst/>
                <a:latin typeface="DIN Next LT Pro" pitchFamily="34" charset="0"/>
                <a:ea typeface="+mn-ea"/>
                <a:cs typeface="+mn-cs"/>
              </a:rPr>
              <a:t>, der der kritischen Ausgabe der BHS zugrunde liegt, stammt aus dem Jahr 1008 n.Chr.!). Diese Funde von </a:t>
            </a:r>
            <a:r>
              <a:rPr lang="de-CH" sz="1200" kern="1200" dirty="0" err="1" smtClean="0">
                <a:solidFill>
                  <a:schemeClr val="tx1"/>
                </a:solidFill>
                <a:effectLst/>
                <a:latin typeface="DIN Next LT Pro" pitchFamily="34" charset="0"/>
                <a:ea typeface="+mn-ea"/>
                <a:cs typeface="+mn-cs"/>
              </a:rPr>
              <a:t>Qumran</a:t>
            </a:r>
            <a:r>
              <a:rPr lang="de-CH" sz="1200" kern="1200" dirty="0" smtClean="0">
                <a:solidFill>
                  <a:schemeClr val="tx1"/>
                </a:solidFill>
                <a:effectLst/>
                <a:latin typeface="DIN Next LT Pro" pitchFamily="34" charset="0"/>
                <a:ea typeface="+mn-ea"/>
                <a:cs typeface="+mn-cs"/>
              </a:rPr>
              <a:t> haben das bisherige Bild der Wissenschaft über die Geschichte der alttestamentlichen Texte (Textüberlieferung) grundlegend verändert; </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wichtig dabei: </a:t>
            </a:r>
          </a:p>
          <a:p>
            <a:pPr marL="18000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a:t>
            </a:r>
            <a:r>
              <a:rPr lang="de-CH" sz="1200" kern="1200" baseline="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Vertrauen in die Zuverlässigkeit der </a:t>
            </a:r>
            <a:r>
              <a:rPr lang="de-CH" sz="1200" kern="1200" dirty="0" err="1" smtClean="0">
                <a:solidFill>
                  <a:schemeClr val="tx1"/>
                </a:solidFill>
                <a:effectLst/>
                <a:latin typeface="DIN Next LT Pro" pitchFamily="34" charset="0"/>
                <a:ea typeface="+mn-ea"/>
                <a:cs typeface="+mn-cs"/>
              </a:rPr>
              <a:t>masoretischen</a:t>
            </a:r>
            <a:r>
              <a:rPr lang="de-CH" sz="1200" kern="1200" dirty="0" smtClean="0">
                <a:solidFill>
                  <a:schemeClr val="tx1"/>
                </a:solidFill>
                <a:effectLst/>
                <a:latin typeface="DIN Next LT Pro" pitchFamily="34" charset="0"/>
                <a:ea typeface="+mn-ea"/>
                <a:cs typeface="+mn-cs"/>
              </a:rPr>
              <a:t> Textüberlieferung wurde gestärkt: die </a:t>
            </a:r>
            <a:r>
              <a:rPr lang="de-CH" sz="1200" kern="1200" dirty="0" err="1" smtClean="0">
                <a:solidFill>
                  <a:schemeClr val="tx1"/>
                </a:solidFill>
                <a:effectLst/>
                <a:latin typeface="DIN Next LT Pro" pitchFamily="34" charset="0"/>
                <a:ea typeface="+mn-ea"/>
                <a:cs typeface="+mn-cs"/>
              </a:rPr>
              <a:t>protomasoretischen</a:t>
            </a:r>
            <a:r>
              <a:rPr lang="de-CH" sz="1200" kern="1200" dirty="0" smtClean="0">
                <a:solidFill>
                  <a:schemeClr val="tx1"/>
                </a:solidFill>
                <a:effectLst/>
                <a:latin typeface="DIN Next LT Pro" pitchFamily="34" charset="0"/>
                <a:ea typeface="+mn-ea"/>
                <a:cs typeface="+mn-cs"/>
              </a:rPr>
              <a:t> Bibelhandschriften aus </a:t>
            </a:r>
            <a:r>
              <a:rPr lang="de-CH" sz="1200" kern="1200" dirty="0" err="1" smtClean="0">
                <a:solidFill>
                  <a:schemeClr val="tx1"/>
                </a:solidFill>
                <a:effectLst/>
                <a:latin typeface="DIN Next LT Pro" pitchFamily="34" charset="0"/>
                <a:ea typeface="+mn-ea"/>
                <a:cs typeface="+mn-cs"/>
              </a:rPr>
              <a:t>Qumran</a:t>
            </a:r>
            <a:r>
              <a:rPr lang="de-CH" sz="1200" kern="1200" dirty="0" smtClean="0">
                <a:solidFill>
                  <a:schemeClr val="tx1"/>
                </a:solidFill>
                <a:effectLst/>
                <a:latin typeface="DIN Next LT Pro" pitchFamily="34" charset="0"/>
                <a:ea typeface="+mn-ea"/>
                <a:cs typeface="+mn-cs"/>
              </a:rPr>
              <a:t> zeigen, dass diese </a:t>
            </a:r>
            <a:r>
              <a:rPr lang="de-CH" sz="1200" kern="1200" dirty="0" err="1" smtClean="0">
                <a:solidFill>
                  <a:schemeClr val="tx1"/>
                </a:solidFill>
                <a:effectLst/>
                <a:latin typeface="DIN Next LT Pro" pitchFamily="34" charset="0"/>
                <a:ea typeface="+mn-ea"/>
                <a:cs typeface="+mn-cs"/>
              </a:rPr>
              <a:t>masoretische</a:t>
            </a:r>
            <a:r>
              <a:rPr lang="de-CH" sz="1200" kern="1200" dirty="0" smtClean="0">
                <a:solidFill>
                  <a:schemeClr val="tx1"/>
                </a:solidFill>
                <a:effectLst/>
                <a:latin typeface="DIN Next LT Pro" pitchFamily="34" charset="0"/>
                <a:ea typeface="+mn-ea"/>
                <a:cs typeface="+mn-cs"/>
              </a:rPr>
              <a:t> Bibeltradition sehr stabil war (die vorher schon bekannten jüngeren Handschriften weichen von ihnen nur in kleinen Details ab)</a:t>
            </a:r>
          </a:p>
          <a:p>
            <a:pPr marL="18000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a:t>
            </a:r>
            <a:r>
              <a:rPr lang="de-CH" sz="1200" kern="1200" baseline="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Textgeschichte war weit komplizierter als früher angenommen: In </a:t>
            </a:r>
            <a:r>
              <a:rPr lang="de-CH" sz="1200" kern="1200" dirty="0" err="1" smtClean="0">
                <a:solidFill>
                  <a:schemeClr val="tx1"/>
                </a:solidFill>
                <a:effectLst/>
                <a:latin typeface="DIN Next LT Pro" pitchFamily="34" charset="0"/>
                <a:ea typeface="+mn-ea"/>
                <a:cs typeface="+mn-cs"/>
              </a:rPr>
              <a:t>Qumran</a:t>
            </a:r>
            <a:r>
              <a:rPr lang="de-CH" sz="1200" kern="1200" dirty="0" smtClean="0">
                <a:solidFill>
                  <a:schemeClr val="tx1"/>
                </a:solidFill>
                <a:effectLst/>
                <a:latin typeface="DIN Next LT Pro" pitchFamily="34" charset="0"/>
                <a:ea typeface="+mn-ea"/>
                <a:cs typeface="+mn-cs"/>
              </a:rPr>
              <a:t> sind nebeneinander verschiedene Texttraditionen bezeugt (</a:t>
            </a:r>
            <a:r>
              <a:rPr lang="de-CH" sz="1200" kern="1200" dirty="0" err="1" smtClean="0">
                <a:solidFill>
                  <a:schemeClr val="tx1"/>
                </a:solidFill>
                <a:effectLst/>
                <a:latin typeface="DIN Next LT Pro" pitchFamily="34" charset="0"/>
                <a:ea typeface="+mn-ea"/>
                <a:cs typeface="+mn-cs"/>
              </a:rPr>
              <a:t>protomasoretische</a:t>
            </a:r>
            <a:r>
              <a:rPr lang="de-CH" sz="1200" kern="1200" dirty="0" smtClean="0">
                <a:solidFill>
                  <a:schemeClr val="tx1"/>
                </a:solidFill>
                <a:effectLst/>
                <a:latin typeface="DIN Next LT Pro" pitchFamily="34" charset="0"/>
                <a:ea typeface="+mn-ea"/>
                <a:cs typeface="+mn-cs"/>
              </a:rPr>
              <a:t> Texttradition, </a:t>
            </a:r>
            <a:r>
              <a:rPr lang="de-CH" sz="1200" kern="1200" dirty="0" err="1" smtClean="0">
                <a:solidFill>
                  <a:schemeClr val="tx1"/>
                </a:solidFill>
                <a:effectLst/>
                <a:latin typeface="DIN Next LT Pro" pitchFamily="34" charset="0"/>
                <a:ea typeface="+mn-ea"/>
                <a:cs typeface="+mn-cs"/>
              </a:rPr>
              <a:t>praesamaritanische</a:t>
            </a:r>
            <a:r>
              <a:rPr lang="de-CH" sz="1200" kern="1200" dirty="0" smtClean="0">
                <a:solidFill>
                  <a:schemeClr val="tx1"/>
                </a:solidFill>
                <a:effectLst/>
                <a:latin typeface="DIN Next LT Pro" pitchFamily="34" charset="0"/>
                <a:ea typeface="+mn-ea"/>
                <a:cs typeface="+mn-cs"/>
              </a:rPr>
              <a:t> Tradition, Septuaginta-Tradition)</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Konsequenzen für die Übersetzung des Alten Testaments: In der Zürcher Bibel 1931 wurde der </a:t>
            </a:r>
            <a:r>
              <a:rPr lang="de-CH" sz="1200" kern="1200" dirty="0" err="1" smtClean="0">
                <a:solidFill>
                  <a:schemeClr val="tx1"/>
                </a:solidFill>
                <a:effectLst/>
                <a:latin typeface="DIN Next LT Pro" pitchFamily="34" charset="0"/>
                <a:ea typeface="+mn-ea"/>
                <a:cs typeface="+mn-cs"/>
              </a:rPr>
              <a:t>masoretische</a:t>
            </a:r>
            <a:r>
              <a:rPr lang="de-CH" sz="1200" kern="1200" dirty="0" smtClean="0">
                <a:solidFill>
                  <a:schemeClr val="tx1"/>
                </a:solidFill>
                <a:effectLst/>
                <a:latin typeface="DIN Next LT Pro" pitchFamily="34" charset="0"/>
                <a:ea typeface="+mn-ea"/>
                <a:cs typeface="+mn-cs"/>
              </a:rPr>
              <a:t> Text sehr oft nach der Septuaginta «korrigiert», weil man ihn als «verderbt» betrachtete; die Neuübersetzung von 2007 bleibt in der Regel beim hebräischen Text, ohne diesen zu korrigieren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18</a:t>
            </a:fld>
            <a:endParaRPr lang="de-CH" altLang="de-DE"/>
          </a:p>
        </p:txBody>
      </p:sp>
    </p:spTree>
    <p:extLst>
      <p:ext uri="{BB962C8B-B14F-4D97-AF65-F5344CB8AC3E}">
        <p14:creationId xmlns:p14="http://schemas.microsoft.com/office/powerpoint/2010/main" val="400466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Textbeispiel </a:t>
            </a:r>
            <a:r>
              <a:rPr lang="de-CH" sz="1200" kern="1200" dirty="0" err="1" smtClean="0">
                <a:solidFill>
                  <a:schemeClr val="tx1"/>
                </a:solidFill>
                <a:effectLst/>
                <a:latin typeface="DIN Next LT Pro" pitchFamily="34" charset="0"/>
                <a:ea typeface="+mn-ea"/>
                <a:cs typeface="+mn-cs"/>
              </a:rPr>
              <a:t>Ps</a:t>
            </a:r>
            <a:r>
              <a:rPr lang="de-CH" sz="1200" kern="1200" dirty="0" smtClean="0">
                <a:solidFill>
                  <a:schemeClr val="tx1"/>
                </a:solidFill>
                <a:effectLst/>
                <a:latin typeface="DIN Next LT Pro" pitchFamily="34" charset="0"/>
                <a:ea typeface="+mn-ea"/>
                <a:cs typeface="+mn-cs"/>
              </a:rPr>
              <a:t> 23,6</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alte Zürcher Bibel übersetzt nach der LXX (</a:t>
            </a:r>
            <a:r>
              <a:rPr lang="de-CH" sz="1200" i="1" kern="1200" dirty="0" err="1" smtClean="0">
                <a:solidFill>
                  <a:schemeClr val="tx1"/>
                </a:solidFill>
                <a:effectLst/>
                <a:latin typeface="DIN Next LT Pro" pitchFamily="34" charset="0"/>
                <a:ea typeface="+mn-ea"/>
                <a:cs typeface="+mn-cs"/>
              </a:rPr>
              <a:t>kai</a:t>
            </a:r>
            <a:r>
              <a:rPr lang="de-CH" sz="1200" i="1" kern="1200" dirty="0" smtClean="0">
                <a:solidFill>
                  <a:schemeClr val="tx1"/>
                </a:solidFill>
                <a:effectLst/>
                <a:latin typeface="DIN Next LT Pro" pitchFamily="34" charset="0"/>
                <a:ea typeface="+mn-ea"/>
                <a:cs typeface="+mn-cs"/>
              </a:rPr>
              <a:t> </a:t>
            </a:r>
            <a:r>
              <a:rPr lang="de-CH" sz="1200" i="1" kern="1200" dirty="0" err="1" smtClean="0">
                <a:solidFill>
                  <a:schemeClr val="tx1"/>
                </a:solidFill>
                <a:effectLst/>
                <a:latin typeface="DIN Next LT Pro" pitchFamily="34" charset="0"/>
                <a:ea typeface="+mn-ea"/>
                <a:cs typeface="+mn-cs"/>
              </a:rPr>
              <a:t>to</a:t>
            </a:r>
            <a:r>
              <a:rPr lang="de-CH" sz="1200" i="1" kern="1200" dirty="0" smtClean="0">
                <a:solidFill>
                  <a:schemeClr val="tx1"/>
                </a:solidFill>
                <a:effectLst/>
                <a:latin typeface="DIN Next LT Pro" pitchFamily="34" charset="0"/>
                <a:ea typeface="+mn-ea"/>
                <a:cs typeface="+mn-cs"/>
              </a:rPr>
              <a:t> </a:t>
            </a:r>
            <a:r>
              <a:rPr lang="de-CH" sz="1200" i="1" kern="1200" dirty="0" err="1" smtClean="0">
                <a:solidFill>
                  <a:schemeClr val="tx1"/>
                </a:solidFill>
                <a:effectLst/>
                <a:latin typeface="DIN Next LT Pro" pitchFamily="34" charset="0"/>
                <a:ea typeface="+mn-ea"/>
                <a:cs typeface="+mn-cs"/>
              </a:rPr>
              <a:t>katoiken</a:t>
            </a:r>
            <a:r>
              <a:rPr lang="de-CH" sz="1200" i="1" kern="1200" dirty="0" smtClean="0">
                <a:solidFill>
                  <a:schemeClr val="tx1"/>
                </a:solidFill>
                <a:effectLst/>
                <a:latin typeface="DIN Next LT Pro" pitchFamily="34" charset="0"/>
                <a:ea typeface="+mn-ea"/>
                <a:cs typeface="+mn-cs"/>
              </a:rPr>
              <a:t> </a:t>
            </a:r>
            <a:r>
              <a:rPr lang="de-CH" sz="1200" i="1" kern="1200" dirty="0" err="1" smtClean="0">
                <a:solidFill>
                  <a:schemeClr val="tx1"/>
                </a:solidFill>
                <a:effectLst/>
                <a:latin typeface="DIN Next LT Pro" pitchFamily="34" charset="0"/>
                <a:ea typeface="+mn-ea"/>
                <a:cs typeface="+mn-cs"/>
              </a:rPr>
              <a:t>me</a:t>
            </a:r>
            <a:r>
              <a:rPr lang="de-CH" sz="1200" kern="1200" dirty="0" smtClean="0">
                <a:solidFill>
                  <a:schemeClr val="tx1"/>
                </a:solidFill>
                <a:effectLst/>
                <a:latin typeface="DIN Next LT Pro" pitchFamily="34" charset="0"/>
                <a:ea typeface="+mn-ea"/>
                <a:cs typeface="+mn-cs"/>
              </a:rPr>
              <a:t> = und ich werde weilen)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neue Zürcher Bibel übersetzt nach MT (</a:t>
            </a:r>
            <a:r>
              <a:rPr lang="de-CH" sz="1200" i="1" kern="1200" dirty="0" err="1" smtClean="0">
                <a:solidFill>
                  <a:schemeClr val="tx1"/>
                </a:solidFill>
                <a:effectLst/>
                <a:latin typeface="DIN Next LT Pro" pitchFamily="34" charset="0"/>
                <a:ea typeface="+mn-ea"/>
                <a:cs typeface="+mn-cs"/>
              </a:rPr>
              <a:t>weschavt</a:t>
            </a:r>
            <a:r>
              <a:rPr lang="de-CH" sz="1200" kern="1200" dirty="0" err="1" smtClean="0">
                <a:solidFill>
                  <a:schemeClr val="tx1"/>
                </a:solidFill>
                <a:effectLst/>
                <a:latin typeface="DIN Next LT Pro" pitchFamily="34" charset="0"/>
                <a:ea typeface="+mn-ea"/>
                <a:cs typeface="+mn-cs"/>
              </a:rPr>
              <a:t>i</a:t>
            </a:r>
            <a:r>
              <a:rPr lang="de-CH" sz="1200" kern="1200" dirty="0" smtClean="0">
                <a:solidFill>
                  <a:schemeClr val="tx1"/>
                </a:solidFill>
                <a:effectLst/>
                <a:latin typeface="DIN Next LT Pro" pitchFamily="34" charset="0"/>
                <a:ea typeface="+mn-ea"/>
                <a:cs typeface="+mn-cs"/>
              </a:rPr>
              <a:t> = und ich werde zurückkehren)</a:t>
            </a:r>
            <a:br>
              <a:rPr lang="de-CH" sz="1200" kern="1200" dirty="0" smtClean="0">
                <a:solidFill>
                  <a:schemeClr val="tx1"/>
                </a:solidFill>
                <a:effectLst/>
                <a:latin typeface="DIN Next LT Pro" pitchFamily="34" charset="0"/>
                <a:ea typeface="+mn-ea"/>
                <a:cs typeface="+mn-cs"/>
              </a:rPr>
            </a:b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19</a:t>
            </a:fld>
            <a:endParaRPr lang="de-CH" altLang="de-DE"/>
          </a:p>
        </p:txBody>
      </p:sp>
    </p:spTree>
    <p:extLst>
      <p:ext uri="{BB962C8B-B14F-4D97-AF65-F5344CB8AC3E}">
        <p14:creationId xmlns:p14="http://schemas.microsoft.com/office/powerpoint/2010/main" val="318234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Zürcher Bibel hat eine lange Tradition, sie geht auf Zwingli und die Zürcher Reformation zurück</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1531 erschien die sog. </a:t>
            </a:r>
            <a:r>
              <a:rPr lang="de-DE" sz="1200" kern="1200" dirty="0" err="1" smtClean="0">
                <a:solidFill>
                  <a:schemeClr val="tx1"/>
                </a:solidFill>
                <a:effectLst/>
                <a:latin typeface="DIN Next LT Pro" pitchFamily="34" charset="0"/>
                <a:ea typeface="+mn-ea"/>
                <a:cs typeface="+mn-cs"/>
              </a:rPr>
              <a:t>Froschauer</a:t>
            </a:r>
            <a:r>
              <a:rPr lang="de-DE" sz="1200" kern="1200" dirty="0" smtClean="0">
                <a:solidFill>
                  <a:schemeClr val="tx1"/>
                </a:solidFill>
                <a:effectLst/>
                <a:latin typeface="DIN Next LT Pro" pitchFamily="34" charset="0"/>
                <a:ea typeface="+mn-ea"/>
                <a:cs typeface="+mn-cs"/>
              </a:rPr>
              <a:t>-Bibel (siehe Bild): Diese war eine der allerersten vollständigen deutschen Bibelübersetzungen (sie erschien vor der ersten Gesamtausgabe der Lutherbibel; vor der </a:t>
            </a:r>
            <a:r>
              <a:rPr lang="de-DE" sz="1200" kern="1200" dirty="0" err="1" smtClean="0">
                <a:solidFill>
                  <a:schemeClr val="tx1"/>
                </a:solidFill>
                <a:effectLst/>
                <a:latin typeface="DIN Next LT Pro" pitchFamily="34" charset="0"/>
                <a:ea typeface="+mn-ea"/>
                <a:cs typeface="+mn-cs"/>
              </a:rPr>
              <a:t>Froschauerbibel</a:t>
            </a:r>
            <a:r>
              <a:rPr lang="de-DE" sz="1200" kern="1200" dirty="0" smtClean="0">
                <a:solidFill>
                  <a:schemeClr val="tx1"/>
                </a:solidFill>
                <a:effectLst/>
                <a:latin typeface="DIN Next LT Pro" pitchFamily="34" charset="0"/>
                <a:ea typeface="+mn-ea"/>
                <a:cs typeface="+mn-cs"/>
              </a:rPr>
              <a:t> erschien 1522 allerdings das sog. «September-Testament», Luthers Übersetzung des NT)</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Interessanterweise wird auf dem Titelblatt nicht Zwingli genannt, sondern </a:t>
            </a:r>
            <a:r>
              <a:rPr lang="de-DE" sz="1200" kern="1200" dirty="0" err="1" smtClean="0">
                <a:solidFill>
                  <a:schemeClr val="tx1"/>
                </a:solidFill>
                <a:effectLst/>
                <a:latin typeface="DIN Next LT Pro" pitchFamily="34" charset="0"/>
                <a:ea typeface="+mn-ea"/>
                <a:cs typeface="+mn-cs"/>
              </a:rPr>
              <a:t>Froschauer</a:t>
            </a:r>
            <a:endParaRPr lang="de-DE" altLang="de-DE" dirty="0" smtClean="0">
              <a:latin typeface="DIN Next LT Pro" pitchFamily="34" charset="0"/>
            </a:endParaRPr>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0BD44265-0F26-497B-8024-A88E08232BDB}" type="slidenum">
              <a:rPr lang="de-CH" altLang="de-DE" sz="1200"/>
              <a:pPr/>
              <a:t>2</a:t>
            </a:fld>
            <a:endParaRPr lang="de-CH" altLang="de-DE" sz="1200"/>
          </a:p>
        </p:txBody>
      </p:sp>
    </p:spTree>
    <p:extLst>
      <p:ext uri="{BB962C8B-B14F-4D97-AF65-F5344CB8AC3E}">
        <p14:creationId xmlns:p14="http://schemas.microsoft.com/office/powerpoint/2010/main" val="4047234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Textbeispiel </a:t>
            </a:r>
            <a:r>
              <a:rPr lang="de-CH" sz="1200" kern="1200" dirty="0" err="1" smtClean="0">
                <a:solidFill>
                  <a:schemeClr val="tx1"/>
                </a:solidFill>
                <a:effectLst/>
                <a:latin typeface="DIN Next LT Pro" pitchFamily="34" charset="0"/>
                <a:ea typeface="+mn-ea"/>
                <a:cs typeface="+mn-cs"/>
              </a:rPr>
              <a:t>Joh</a:t>
            </a:r>
            <a:r>
              <a:rPr lang="de-CH" sz="1200" kern="1200" dirty="0" smtClean="0">
                <a:solidFill>
                  <a:schemeClr val="tx1"/>
                </a:solidFill>
                <a:effectLst/>
                <a:latin typeface="DIN Next LT Pro" pitchFamily="34" charset="0"/>
                <a:ea typeface="+mn-ea"/>
                <a:cs typeface="+mn-cs"/>
              </a:rPr>
              <a:t> 16,13</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auch im NT hat sich das Wissen um die Textgeschichte seit der letzten Übersetzung stark vergrössert: v.a. im Bereich der Papyri und Minuskeln wurden viele neue Handschriften bekannt</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Zum Beispiel</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So wird neu etwa </a:t>
            </a:r>
            <a:r>
              <a:rPr lang="de-CH" sz="1200" kern="1200" dirty="0" err="1" smtClean="0">
                <a:solidFill>
                  <a:schemeClr val="tx1"/>
                </a:solidFill>
                <a:effectLst/>
                <a:latin typeface="DIN Next LT Pro" pitchFamily="34" charset="0"/>
                <a:ea typeface="+mn-ea"/>
                <a:cs typeface="+mn-cs"/>
              </a:rPr>
              <a:t>Joh</a:t>
            </a:r>
            <a:r>
              <a:rPr lang="de-CH" sz="1200" kern="1200" dirty="0" smtClean="0">
                <a:solidFill>
                  <a:schemeClr val="tx1"/>
                </a:solidFill>
                <a:effectLst/>
                <a:latin typeface="DIN Next LT Pro" pitchFamily="34" charset="0"/>
                <a:ea typeface="+mn-ea"/>
                <a:cs typeface="+mn-cs"/>
              </a:rPr>
              <a:t> 16,13 anders übersetzt als in der Ausgabe von 1931 (der Unterschied ist klein: leitet der Geist in die Wahrheit; oder leitet er in der Wahrheit?)</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einer Fussnote wird in der neuen Zürcher Bibel auf andere Textzeugen aufmerksam gemacht, die eine andere Version bieten: «… wird er euch in die ganze Wahrheit führen»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20</a:t>
            </a:fld>
            <a:endParaRPr lang="de-CH" altLang="de-DE"/>
          </a:p>
        </p:txBody>
      </p:sp>
    </p:spTree>
    <p:extLst>
      <p:ext uri="{BB962C8B-B14F-4D97-AF65-F5344CB8AC3E}">
        <p14:creationId xmlns:p14="http://schemas.microsoft.com/office/powerpoint/2010/main" val="176722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u="none" kern="1200" dirty="0" smtClean="0">
                <a:solidFill>
                  <a:schemeClr val="tx1"/>
                </a:solidFill>
                <a:effectLst/>
                <a:latin typeface="DIN Next LT Pro" pitchFamily="34" charset="0"/>
                <a:ea typeface="+mn-ea"/>
                <a:cs typeface="+mn-cs"/>
              </a:rPr>
              <a:t>Zweiter Grund, warum die Bibel immer wieder neu revidiert werden muss: Veränderung der deutschen Sprache</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Im täglichen Leben fällt dies nicht auf, es wird aber eklatant, wenn man ältere Texte anschaut!</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Textbeispiel </a:t>
            </a:r>
            <a:r>
              <a:rPr lang="de-CH" sz="1200" kern="1200" dirty="0" err="1" smtClean="0">
                <a:solidFill>
                  <a:schemeClr val="tx1"/>
                </a:solidFill>
                <a:effectLst/>
                <a:latin typeface="DIN Next LT Pro" pitchFamily="34" charset="0"/>
                <a:ea typeface="+mn-ea"/>
                <a:cs typeface="+mn-cs"/>
              </a:rPr>
              <a:t>Ps</a:t>
            </a:r>
            <a:r>
              <a:rPr lang="de-CH" sz="1200" kern="1200" dirty="0" smtClean="0">
                <a:solidFill>
                  <a:schemeClr val="tx1"/>
                </a:solidFill>
                <a:effectLst/>
                <a:latin typeface="DIN Next LT Pro" pitchFamily="34" charset="0"/>
                <a:ea typeface="+mn-ea"/>
                <a:cs typeface="+mn-cs"/>
              </a:rPr>
              <a:t> 23</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besonders auffällig: das Verb «hirten», </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andere Wortformen: «</a:t>
            </a:r>
            <a:r>
              <a:rPr lang="de-CH" sz="1200" kern="1200" dirty="0" err="1" smtClean="0">
                <a:solidFill>
                  <a:schemeClr val="tx1"/>
                </a:solidFill>
                <a:effectLst/>
                <a:latin typeface="DIN Next LT Pro" pitchFamily="34" charset="0"/>
                <a:ea typeface="+mn-ea"/>
                <a:cs typeface="+mn-cs"/>
              </a:rPr>
              <a:t>drumb</a:t>
            </a:r>
            <a:r>
              <a:rPr lang="de-CH" sz="1200" kern="1200" dirty="0" smtClean="0">
                <a:solidFill>
                  <a:schemeClr val="tx1"/>
                </a:solidFill>
                <a:effectLst/>
                <a:latin typeface="DIN Next LT Pro" pitchFamily="34" charset="0"/>
                <a:ea typeface="+mn-ea"/>
                <a:cs typeface="+mn-cs"/>
              </a:rPr>
              <a:t>», «</a:t>
            </a:r>
            <a:r>
              <a:rPr lang="de-CH" sz="1200" kern="1200" dirty="0" err="1" smtClean="0">
                <a:solidFill>
                  <a:schemeClr val="tx1"/>
                </a:solidFill>
                <a:effectLst/>
                <a:latin typeface="DIN Next LT Pro" pitchFamily="34" charset="0"/>
                <a:ea typeface="+mn-ea"/>
                <a:cs typeface="+mn-cs"/>
              </a:rPr>
              <a:t>luyen</a:t>
            </a:r>
            <a:r>
              <a:rPr lang="de-CH" sz="1200" kern="1200" dirty="0" smtClean="0">
                <a:solidFill>
                  <a:schemeClr val="tx1"/>
                </a:solidFill>
                <a:effectLst/>
                <a:latin typeface="DIN Next LT Pro" pitchFamily="34" charset="0"/>
                <a:ea typeface="+mn-ea"/>
                <a:cs typeface="+mn-cs"/>
              </a:rPr>
              <a:t>»</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in der Übersetzung von 1931 hiesst es noch «mein Hirte», in der Neuausgabe gemäss modernem Sprachgebrauch nur noch «mein Hirt» (ohne Schluss-e)</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21</a:t>
            </a:fld>
            <a:endParaRPr lang="de-CH" altLang="de-DE"/>
          </a:p>
        </p:txBody>
      </p:sp>
    </p:spTree>
    <p:extLst>
      <p:ext uri="{BB962C8B-B14F-4D97-AF65-F5344CB8AC3E}">
        <p14:creationId xmlns:p14="http://schemas.microsoft.com/office/powerpoint/2010/main" val="1773149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Textbeispiel Lev 21,14</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altertümliches «Dirne», durch «Hure» ersetzt</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euphemistisches «Geschwächte» durch «Vergewaltigte» ersetzt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22</a:t>
            </a:fld>
            <a:endParaRPr lang="de-CH" altLang="de-DE"/>
          </a:p>
        </p:txBody>
      </p:sp>
    </p:spTree>
    <p:extLst>
      <p:ext uri="{BB962C8B-B14F-4D97-AF65-F5344CB8AC3E}">
        <p14:creationId xmlns:p14="http://schemas.microsoft.com/office/powerpoint/2010/main" val="1707934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Diese Beispiele sollten verdeutlicht haben, warum die Bibel immer wieder neu übersetzt werden muss</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aus den Akten von 1984: «Anzustreben ist eine optimale Synthese von wissenschaftlicher Exaktheit, sprachlichem Ausdruck und liturgischer Eignung»</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um diesem Wunsch gerecht zu werden, haben sowohl exegetische wie auch germanistische Fachleute an den Neuübersetzungen gearbeitet (bei der Zürcher Bibel 1931 war das noch anders, dort wurde die Übersetzung ausschliesslich von Exegeten gefertigt)</a:t>
            </a:r>
          </a:p>
          <a:p>
            <a:pPr marL="171450" indent="-171450">
              <a:buFont typeface="Arial" panose="020B0604020202020204" pitchFamily="34" charset="0"/>
              <a:buChar char="•"/>
            </a:pP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23</a:t>
            </a:fld>
            <a:endParaRPr lang="de-CH" altLang="de-DE"/>
          </a:p>
        </p:txBody>
      </p:sp>
    </p:spTree>
    <p:extLst>
      <p:ext uri="{BB962C8B-B14F-4D97-AF65-F5344CB8AC3E}">
        <p14:creationId xmlns:p14="http://schemas.microsoft.com/office/powerpoint/2010/main" val="3026880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kern="1200" dirty="0" smtClean="0">
                <a:solidFill>
                  <a:schemeClr val="tx1"/>
                </a:solidFill>
                <a:effectLst/>
                <a:latin typeface="DIN Next LT Pro" pitchFamily="34" charset="0"/>
                <a:ea typeface="+mn-ea"/>
                <a:cs typeface="+mn-cs"/>
              </a:rPr>
              <a:t>Weiterführende Literatur zur jüngsten Revision der Zürcher Bibel</a:t>
            </a:r>
            <a:r>
              <a:rPr lang="de-CH" sz="1200" kern="1200" dirty="0" smtClean="0">
                <a:solidFill>
                  <a:schemeClr val="tx1"/>
                </a:solidFill>
                <a:effectLst/>
                <a:latin typeface="DIN Next LT Pro" pitchFamily="34" charset="0"/>
                <a:ea typeface="+mn-ea"/>
                <a:cs typeface="+mn-cs"/>
              </a:rPr>
              <a:t>:</a:t>
            </a:r>
          </a:p>
          <a:p>
            <a:r>
              <a:rPr lang="de-CH" sz="1200" kern="1200" dirty="0" smtClean="0">
                <a:solidFill>
                  <a:schemeClr val="tx1"/>
                </a:solidFill>
                <a:effectLst/>
                <a:latin typeface="+mn-lt"/>
                <a:ea typeface="+mn-ea"/>
                <a:cs typeface="+mn-cs"/>
              </a:rPr>
              <a:t>–</a:t>
            </a:r>
            <a:r>
              <a:rPr lang="de-CH" sz="1200" kern="1200" dirty="0" smtClean="0">
                <a:solidFill>
                  <a:schemeClr val="tx1"/>
                </a:solidFill>
                <a:effectLst/>
                <a:latin typeface="DIN Next LT Pro" pitchFamily="34" charset="0"/>
                <a:ea typeface="+mn-ea"/>
                <a:cs typeface="+mn-cs"/>
              </a:rPr>
              <a:t> </a:t>
            </a:r>
            <a:r>
              <a:rPr lang="de-DE" sz="1200" kern="1200" dirty="0" smtClean="0">
                <a:solidFill>
                  <a:schemeClr val="tx1"/>
                </a:solidFill>
                <a:effectLst/>
                <a:latin typeface="DIN Next LT Pro" pitchFamily="34" charset="0"/>
                <a:ea typeface="+mn-ea"/>
                <a:cs typeface="+mn-cs"/>
              </a:rPr>
              <a:t>Offizielle Dokumente aus der Kirchensynode der evangelisch-reformierten Kirche des Kantons Zürich</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a:t>
            </a:r>
            <a:r>
              <a:rPr lang="de-CH" sz="1200" kern="1200" dirty="0" smtClean="0">
                <a:solidFill>
                  <a:schemeClr val="tx1"/>
                </a:solidFill>
                <a:effectLst/>
                <a:latin typeface="DIN Next LT Pro" pitchFamily="34" charset="0"/>
                <a:ea typeface="+mn-ea"/>
                <a:cs typeface="+mn-cs"/>
              </a:rPr>
              <a:t> Reich, Die Zürcher Bibel</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24</a:t>
            </a:fld>
            <a:endParaRPr lang="de-CH" altLang="de-DE"/>
          </a:p>
        </p:txBody>
      </p:sp>
    </p:spTree>
    <p:extLst>
      <p:ext uri="{BB962C8B-B14F-4D97-AF65-F5344CB8AC3E}">
        <p14:creationId xmlns:p14="http://schemas.microsoft.com/office/powerpoint/2010/main" val="1817438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Zwei Punkte</a:t>
            </a:r>
            <a:r>
              <a:rPr lang="de-CH" sz="1200" kern="1200" baseline="0" dirty="0" smtClean="0">
                <a:solidFill>
                  <a:schemeClr val="tx1"/>
                </a:solidFill>
                <a:effectLst/>
                <a:latin typeface="DIN Next LT Pro" pitchFamily="34" charset="0"/>
                <a:ea typeface="+mn-ea"/>
                <a:cs typeface="+mn-cs"/>
              </a:rPr>
              <a:t> gaben bei der Übersetzung besonders zu reden:</a:t>
            </a:r>
          </a:p>
          <a:p>
            <a:pPr marL="18000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 Wie setzt man das </a:t>
            </a:r>
            <a:r>
              <a:rPr lang="de-CH" sz="1200" kern="1200" dirty="0" err="1" smtClean="0">
                <a:solidFill>
                  <a:schemeClr val="tx1"/>
                </a:solidFill>
                <a:effectLst/>
                <a:latin typeface="DIN Next LT Pro" pitchFamily="34" charset="0"/>
                <a:ea typeface="+mn-ea"/>
                <a:cs typeface="+mn-cs"/>
              </a:rPr>
              <a:t>Tetragramm</a:t>
            </a:r>
            <a:r>
              <a:rPr lang="de-CH" sz="1200" kern="1200" dirty="0" smtClean="0">
                <a:solidFill>
                  <a:schemeClr val="tx1"/>
                </a:solidFill>
                <a:effectLst/>
                <a:latin typeface="DIN Next LT Pro" pitchFamily="34" charset="0"/>
                <a:ea typeface="+mn-ea"/>
                <a:cs typeface="+mn-cs"/>
              </a:rPr>
              <a:t>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um?</a:t>
            </a:r>
          </a:p>
          <a:p>
            <a:pPr marL="18000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 Ist es möglich, Texte, die aus einer patriarchalen Zeit stammen, gendergerecht und gleichzeitig nahe am Grundtext zu übersetzen?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25</a:t>
            </a:fld>
            <a:endParaRPr lang="de-CH" altLang="de-DE"/>
          </a:p>
        </p:txBody>
      </p:sp>
    </p:spTree>
    <p:extLst>
      <p:ext uri="{BB962C8B-B14F-4D97-AF65-F5344CB8AC3E}">
        <p14:creationId xmlns:p14="http://schemas.microsoft.com/office/powerpoint/2010/main" val="246100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u="none" kern="1200" dirty="0" smtClean="0">
                <a:solidFill>
                  <a:schemeClr val="tx1"/>
                </a:solidFill>
                <a:effectLst/>
                <a:latin typeface="DIN Next LT Pro" pitchFamily="34" charset="0"/>
                <a:ea typeface="+mn-ea"/>
                <a:cs typeface="+mn-cs"/>
              </a:rPr>
              <a:t>Übersetzung des Gottesnamens Jahwe</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Hintergrund: </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Im Judentum wird das Gebot, den Namen Gottes nicht zu missbrauchen (vgl. Ex 20,7), dahingehend ausgelegt, dass dieser Name (Jahwe) niemals ausgesprochen wird </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wohl bleibt der Gottesname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(das </a:t>
            </a:r>
            <a:r>
              <a:rPr lang="de-CH" sz="1200" kern="1200" dirty="0" err="1" smtClean="0">
                <a:solidFill>
                  <a:schemeClr val="tx1"/>
                </a:solidFill>
                <a:effectLst/>
                <a:latin typeface="DIN Next LT Pro" pitchFamily="34" charset="0"/>
                <a:ea typeface="+mn-ea"/>
                <a:cs typeface="+mn-cs"/>
              </a:rPr>
              <a:t>Tetragramm</a:t>
            </a:r>
            <a:r>
              <a:rPr lang="de-CH" sz="1200" kern="1200" dirty="0" smtClean="0">
                <a:solidFill>
                  <a:schemeClr val="tx1"/>
                </a:solidFill>
                <a:effectLst/>
                <a:latin typeface="DIN Next LT Pro" pitchFamily="34" charset="0"/>
                <a:ea typeface="+mn-ea"/>
                <a:cs typeface="+mn-cs"/>
              </a:rPr>
              <a:t>) im hebräischen Text geschrieben, er wurde aber bereits in der Antike nicht mehr ausgesprochen; lesen Juden/Jüdinnen den hebräischen Text vor, ersetzen sie das </a:t>
            </a:r>
            <a:r>
              <a:rPr lang="de-CH" sz="1200" kern="1200" dirty="0" err="1" smtClean="0">
                <a:solidFill>
                  <a:schemeClr val="tx1"/>
                </a:solidFill>
                <a:effectLst/>
                <a:latin typeface="DIN Next LT Pro" pitchFamily="34" charset="0"/>
                <a:ea typeface="+mn-ea"/>
                <a:cs typeface="+mn-cs"/>
              </a:rPr>
              <a:t>Tetragramm</a:t>
            </a:r>
            <a:r>
              <a:rPr lang="de-CH" sz="1200" kern="1200" dirty="0" smtClean="0">
                <a:solidFill>
                  <a:schemeClr val="tx1"/>
                </a:solidFill>
                <a:effectLst/>
                <a:latin typeface="DIN Next LT Pro" pitchFamily="34" charset="0"/>
                <a:ea typeface="+mn-ea"/>
                <a:cs typeface="+mn-cs"/>
              </a:rPr>
              <a:t> durch andere Gottesbezeichnungen, etwa </a:t>
            </a:r>
            <a:r>
              <a:rPr lang="de-CH" sz="1200" i="1" kern="1200" dirty="0" smtClean="0">
                <a:solidFill>
                  <a:schemeClr val="tx1"/>
                </a:solidFill>
                <a:effectLst/>
                <a:latin typeface="DIN Next LT Pro" pitchFamily="34" charset="0"/>
                <a:ea typeface="+mn-ea"/>
                <a:cs typeface="+mn-cs"/>
              </a:rPr>
              <a:t>ha-</a:t>
            </a:r>
            <a:r>
              <a:rPr lang="de-CH" sz="1200" i="1" kern="1200" dirty="0" err="1" smtClean="0">
                <a:solidFill>
                  <a:schemeClr val="tx1"/>
                </a:solidFill>
                <a:effectLst/>
                <a:latin typeface="DIN Next LT Pro" pitchFamily="34" charset="0"/>
                <a:ea typeface="+mn-ea"/>
                <a:cs typeface="+mn-cs"/>
              </a:rPr>
              <a:t>schem</a:t>
            </a:r>
            <a:r>
              <a:rPr lang="de-CH" sz="1200" kern="1200" dirty="0" smtClean="0">
                <a:solidFill>
                  <a:schemeClr val="tx1"/>
                </a:solidFill>
                <a:effectLst/>
                <a:latin typeface="DIN Next LT Pro" pitchFamily="34" charset="0"/>
                <a:ea typeface="+mn-ea"/>
                <a:cs typeface="+mn-cs"/>
              </a:rPr>
              <a:t> (=der Name) oder </a:t>
            </a:r>
            <a:r>
              <a:rPr lang="de-CH" sz="1200" i="1" kern="1200" dirty="0" err="1" smtClean="0">
                <a:solidFill>
                  <a:schemeClr val="tx1"/>
                </a:solidFill>
                <a:effectLst/>
                <a:latin typeface="DIN Next LT Pro" pitchFamily="34" charset="0"/>
                <a:ea typeface="+mn-ea"/>
                <a:cs typeface="+mn-cs"/>
              </a:rPr>
              <a:t>adonai</a:t>
            </a:r>
            <a:r>
              <a:rPr lang="de-CH" sz="1200" kern="1200" dirty="0" smtClean="0">
                <a:solidFill>
                  <a:schemeClr val="tx1"/>
                </a:solidFill>
                <a:effectLst/>
                <a:latin typeface="DIN Next LT Pro" pitchFamily="34" charset="0"/>
                <a:ea typeface="+mn-ea"/>
                <a:cs typeface="+mn-cs"/>
              </a:rPr>
              <a:t> (Herr)</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entsprechend wird das </a:t>
            </a:r>
            <a:r>
              <a:rPr lang="de-CH" sz="1200" kern="1200" dirty="0" err="1" smtClean="0">
                <a:solidFill>
                  <a:schemeClr val="tx1"/>
                </a:solidFill>
                <a:effectLst/>
                <a:latin typeface="DIN Next LT Pro" pitchFamily="34" charset="0"/>
                <a:ea typeface="+mn-ea"/>
                <a:cs typeface="+mn-cs"/>
              </a:rPr>
              <a:t>Tetragramm</a:t>
            </a:r>
            <a:r>
              <a:rPr lang="de-CH" sz="1200" kern="1200" dirty="0" smtClean="0">
                <a:solidFill>
                  <a:schemeClr val="tx1"/>
                </a:solidFill>
                <a:effectLst/>
                <a:latin typeface="DIN Next LT Pro" pitchFamily="34" charset="0"/>
                <a:ea typeface="+mn-ea"/>
                <a:cs typeface="+mn-cs"/>
              </a:rPr>
              <a:t> auch in manchen Septuaginta-Handschriften (Septuaginta = die griechische Übersetzung des alten Testaments) als </a:t>
            </a:r>
            <a:r>
              <a:rPr lang="de-CH" sz="1200" i="1" kern="1200" dirty="0" err="1" smtClean="0">
                <a:solidFill>
                  <a:schemeClr val="tx1"/>
                </a:solidFill>
                <a:effectLst/>
                <a:latin typeface="DIN Next LT Pro" pitchFamily="34" charset="0"/>
                <a:ea typeface="+mn-ea"/>
                <a:cs typeface="+mn-cs"/>
              </a:rPr>
              <a:t>kyrios</a:t>
            </a:r>
            <a:r>
              <a:rPr lang="de-CH" sz="1200" kern="1200" dirty="0" smtClean="0">
                <a:solidFill>
                  <a:schemeClr val="tx1"/>
                </a:solidFill>
                <a:effectLst/>
                <a:latin typeface="DIN Next LT Pro" pitchFamily="34" charset="0"/>
                <a:ea typeface="+mn-ea"/>
                <a:cs typeface="+mn-cs"/>
              </a:rPr>
              <a:t> (= Herr) wiedergegeben (in anderen Septuaginta-Handschriften steht das </a:t>
            </a:r>
            <a:r>
              <a:rPr lang="de-CH" sz="1200" kern="1200" dirty="0" err="1" smtClean="0">
                <a:solidFill>
                  <a:schemeClr val="tx1"/>
                </a:solidFill>
                <a:effectLst/>
                <a:latin typeface="DIN Next LT Pro" pitchFamily="34" charset="0"/>
                <a:ea typeface="+mn-ea"/>
                <a:cs typeface="+mn-cs"/>
              </a:rPr>
              <a:t>Tetragramm</a:t>
            </a:r>
            <a:r>
              <a:rPr lang="de-CH" sz="1200" kern="1200" dirty="0" smtClean="0">
                <a:solidFill>
                  <a:schemeClr val="tx1"/>
                </a:solidFill>
                <a:effectLst/>
                <a:latin typeface="DIN Next LT Pro" pitchFamily="34" charset="0"/>
                <a:ea typeface="+mn-ea"/>
                <a:cs typeface="+mn-cs"/>
              </a:rPr>
              <a:t> in hebräischen Buchstaben oder in griechischer Umschrift oder in griechischen Buchstaben, die an das Schriftbild des hebräischen </a:t>
            </a:r>
            <a:r>
              <a:rPr lang="de-CH" sz="1200" kern="1200" dirty="0" err="1" smtClean="0">
                <a:solidFill>
                  <a:schemeClr val="tx1"/>
                </a:solidFill>
                <a:effectLst/>
                <a:latin typeface="DIN Next LT Pro" pitchFamily="34" charset="0"/>
                <a:ea typeface="+mn-ea"/>
                <a:cs typeface="+mn-cs"/>
              </a:rPr>
              <a:t>Tetragramms</a:t>
            </a:r>
            <a:r>
              <a:rPr lang="de-CH" sz="1200" kern="1200" dirty="0" smtClean="0">
                <a:solidFill>
                  <a:schemeClr val="tx1"/>
                </a:solidFill>
                <a:effectLst/>
                <a:latin typeface="DIN Next LT Pro" pitchFamily="34" charset="0"/>
                <a:ea typeface="+mn-ea"/>
                <a:cs typeface="+mn-cs"/>
              </a:rPr>
              <a:t> erinnern)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neue Übersetzung</a:t>
            </a:r>
            <a:r>
              <a:rPr lang="de-CH" sz="1200" kern="1200" baseline="0" dirty="0" smtClean="0">
                <a:solidFill>
                  <a:schemeClr val="tx1"/>
                </a:solidFill>
                <a:effectLst/>
                <a:latin typeface="DIN Next LT Pro" pitchFamily="34" charset="0"/>
                <a:ea typeface="+mn-ea"/>
                <a:cs typeface="+mn-cs"/>
              </a:rPr>
              <a:t> de </a:t>
            </a:r>
            <a:r>
              <a:rPr lang="de-CH" sz="1200" kern="1200" dirty="0" smtClean="0">
                <a:solidFill>
                  <a:schemeClr val="tx1"/>
                </a:solidFill>
                <a:effectLst/>
                <a:latin typeface="DIN Next LT Pro" pitchFamily="34" charset="0"/>
                <a:ea typeface="+mn-ea"/>
                <a:cs typeface="+mn-cs"/>
              </a:rPr>
              <a:t>Zürcher Bibel stellt sich in diese Tradition und gibt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stets mit «der Herr» wieder; anders als in der Zürcher Bibel 1931 wird dieses Herr dabei in Kapitälchen geschrieben. Damit wird </a:t>
            </a:r>
            <a:r>
              <a:rPr lang="de-DE" sz="1200" kern="1200" dirty="0" smtClean="0">
                <a:solidFill>
                  <a:schemeClr val="tx1"/>
                </a:solidFill>
                <a:effectLst/>
                <a:latin typeface="DIN Next LT Pro" pitchFamily="34" charset="0"/>
                <a:ea typeface="+mn-ea"/>
                <a:cs typeface="+mn-cs"/>
              </a:rPr>
              <a:t>ein Doppeltes geleistet:</a:t>
            </a:r>
            <a:br>
              <a:rPr lang="de-DE" sz="1200" kern="1200" dirty="0" smtClean="0">
                <a:solidFill>
                  <a:schemeClr val="tx1"/>
                </a:solidFill>
                <a:effectLst/>
                <a:latin typeface="DIN Next LT Pro" pitchFamily="34" charset="0"/>
                <a:ea typeface="+mn-ea"/>
                <a:cs typeface="+mn-cs"/>
              </a:rPr>
            </a:br>
            <a:r>
              <a:rPr lang="de-DE" sz="1200" kern="1200" dirty="0" smtClean="0">
                <a:solidFill>
                  <a:schemeClr val="tx1"/>
                </a:solidFill>
                <a:effectLst/>
                <a:latin typeface="DIN Next LT Pro" pitchFamily="34" charset="0"/>
                <a:ea typeface="+mn-ea"/>
                <a:cs typeface="+mn-cs"/>
              </a:rPr>
              <a:t>– Das Wort selbst gibt den gesprochenen Ersatznamen </a:t>
            </a:r>
            <a:r>
              <a:rPr lang="de-DE" sz="1200" i="1" kern="1200" dirty="0" err="1" smtClean="0">
                <a:solidFill>
                  <a:schemeClr val="tx1"/>
                </a:solidFill>
                <a:effectLst/>
                <a:latin typeface="DIN Next LT Pro" pitchFamily="34" charset="0"/>
                <a:ea typeface="+mn-ea"/>
                <a:cs typeface="+mn-cs"/>
              </a:rPr>
              <a:t>adonai</a:t>
            </a:r>
            <a:r>
              <a:rPr lang="de-DE" sz="1200" kern="1200" dirty="0" smtClean="0">
                <a:solidFill>
                  <a:schemeClr val="tx1"/>
                </a:solidFill>
                <a:effectLst/>
                <a:latin typeface="DIN Next LT Pro" pitchFamily="34" charset="0"/>
                <a:ea typeface="+mn-ea"/>
                <a:cs typeface="+mn-cs"/>
              </a:rPr>
              <a:t> wieder </a:t>
            </a:r>
            <a:br>
              <a:rPr lang="de-DE" sz="1200" kern="1200" dirty="0" smtClean="0">
                <a:solidFill>
                  <a:schemeClr val="tx1"/>
                </a:solidFill>
                <a:effectLst/>
                <a:latin typeface="DIN Next LT Pro" pitchFamily="34" charset="0"/>
                <a:ea typeface="+mn-ea"/>
                <a:cs typeface="+mn-cs"/>
              </a:rPr>
            </a:br>
            <a:r>
              <a:rPr lang="de-DE" sz="1200" kern="1200" dirty="0" smtClean="0">
                <a:solidFill>
                  <a:schemeClr val="tx1"/>
                </a:solidFill>
                <a:effectLst/>
                <a:latin typeface="DIN Next LT Pro" pitchFamily="34" charset="0"/>
                <a:ea typeface="+mn-ea"/>
                <a:cs typeface="+mn-cs"/>
              </a:rPr>
              <a:t>– die Typographie erinnert an das </a:t>
            </a:r>
            <a:r>
              <a:rPr lang="de-DE" sz="1200" kern="1200" dirty="0" err="1" smtClean="0">
                <a:solidFill>
                  <a:schemeClr val="tx1"/>
                </a:solidFill>
                <a:effectLst/>
                <a:latin typeface="DIN Next LT Pro" pitchFamily="34" charset="0"/>
                <a:ea typeface="+mn-ea"/>
                <a:cs typeface="+mn-cs"/>
              </a:rPr>
              <a:t>Tetragramm</a:t>
            </a:r>
            <a:r>
              <a:rPr lang="de-DE" sz="1200" kern="1200" dirty="0" smtClean="0">
                <a:solidFill>
                  <a:schemeClr val="tx1"/>
                </a:solidFill>
                <a:effectLst/>
                <a:latin typeface="DIN Next LT Pro" pitchFamily="34" charset="0"/>
                <a:ea typeface="+mn-ea"/>
                <a:cs typeface="+mn-cs"/>
              </a:rPr>
              <a:t>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Feministische Kritik: </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durch die Übersetzung von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mit «Herr» wird Gott eindeutig als Mann identifiziert, während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an sich ja einfach ein Eigenname ist (vgl. allerdings die Erklärung dieses Namens in Ex 3,14 bzw. den Anfang dieses Namens mit J, was auf eine 3. Person maskulin deutet); </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damit wird ein männliches Gottesbild zementiert und überdeckt, dass die Bibel auch anders als in männlichen Bildern von Gott reden kann (vgl. z. B. Gen 1,27: «Und Gott schuf den Menschen als sein Bild, als Bild Gottes schuf er ihn; als Mann und Frau schuf er sie.»)</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das deutsche «Herr» ist zudem in der deutschen Alltagssprache kein Ehrentitel mehr, «sondern bezeichnet eine beliebige Person unter Betonung ihres männlichen Geschlechts» («… und ihr werdet mir Söhne und Töchter sein», S. 51); es weckt somit ganz falsche Assoziationen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Mit dem zweiten und dritten dieser Argumente kann auch die Wiedergabe von </a:t>
            </a:r>
            <a:r>
              <a:rPr lang="de-CH" sz="1200" i="1" kern="1200" dirty="0" err="1" smtClean="0">
                <a:solidFill>
                  <a:schemeClr val="tx1"/>
                </a:solidFill>
                <a:effectLst/>
                <a:latin typeface="DIN Next LT Pro" pitchFamily="34" charset="0"/>
                <a:ea typeface="+mn-ea"/>
                <a:cs typeface="+mn-cs"/>
              </a:rPr>
              <a:t>kyrios</a:t>
            </a:r>
            <a:r>
              <a:rPr lang="de-CH" sz="1200" kern="1200" dirty="0" smtClean="0">
                <a:solidFill>
                  <a:schemeClr val="tx1"/>
                </a:solidFill>
                <a:effectLst/>
                <a:latin typeface="DIN Next LT Pro" pitchFamily="34" charset="0"/>
                <a:ea typeface="+mn-ea"/>
                <a:cs typeface="+mn-cs"/>
              </a:rPr>
              <a:t> mit «Herr» (vgl. NT) kritisiert werden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26</a:t>
            </a:fld>
            <a:endParaRPr lang="de-CH" altLang="de-DE"/>
          </a:p>
        </p:txBody>
      </p:sp>
    </p:spTree>
    <p:extLst>
      <p:ext uri="{BB962C8B-B14F-4D97-AF65-F5344CB8AC3E}">
        <p14:creationId xmlns:p14="http://schemas.microsoft.com/office/powerpoint/2010/main" val="202105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Ganz andere Wege als die Zürcher Bibel geht die «Bibel in gerechter Sprache»: Sie verwendet für </a:t>
            </a:r>
            <a:r>
              <a:rPr lang="de-DE" sz="1200"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14 verschiedene Übersetzungen; eine davon steht jeweils im Text (grau unterlegt), mehrere andere in der Kopfzeile. Gedacht ist, dass der/die Lesende jeweils selbst wählen kann, welche Gottesbezeichnung er/sie wählt</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Vor- und Nachteile dieser Lösung? (Publikum fragen)</a:t>
            </a:r>
          </a:p>
          <a:p>
            <a:r>
              <a:rPr lang="de-CH" sz="1200" kern="1200" dirty="0" smtClean="0">
                <a:solidFill>
                  <a:schemeClr val="tx1"/>
                </a:solidFill>
                <a:effectLst/>
                <a:latin typeface="DIN Next LT Pro" pitchFamily="34" charset="0"/>
                <a:ea typeface="+mn-ea"/>
                <a:cs typeface="+mn-cs"/>
              </a:rPr>
              <a:t> </a:t>
            </a:r>
          </a:p>
          <a:p>
            <a:r>
              <a:rPr lang="de-CH" sz="1200" i="1" kern="1200" dirty="0" smtClean="0">
                <a:solidFill>
                  <a:schemeClr val="tx1"/>
                </a:solidFill>
                <a:effectLst/>
                <a:latin typeface="DIN Next LT Pro" pitchFamily="34" charset="0"/>
                <a:ea typeface="+mn-ea"/>
                <a:cs typeface="+mn-cs"/>
              </a:rPr>
              <a:t>Weiterführende Literatur zum Problem der Übersetzung von </a:t>
            </a:r>
            <a:r>
              <a:rPr lang="de-DE" sz="1200" i="1" kern="1200" cap="small" dirty="0" err="1" smtClean="0">
                <a:solidFill>
                  <a:schemeClr val="tx1"/>
                </a:solidFill>
                <a:effectLst/>
                <a:latin typeface="DIN Next LT Pro" pitchFamily="34" charset="0"/>
                <a:ea typeface="+mn-ea"/>
                <a:cs typeface="+mn-cs"/>
              </a:rPr>
              <a:t>jhwh</a:t>
            </a:r>
            <a:r>
              <a:rPr lang="de-DE" sz="1200" kern="1200" dirty="0" smtClean="0">
                <a:solidFill>
                  <a:schemeClr val="tx1"/>
                </a:solidFill>
                <a:effectLst/>
                <a:latin typeface="DIN Next LT Pro" pitchFamily="34" charset="0"/>
                <a:ea typeface="+mn-ea"/>
                <a:cs typeface="+mn-cs"/>
              </a:rPr>
              <a:t> </a:t>
            </a:r>
            <a:r>
              <a:rPr lang="de-CH" sz="1200" i="1" kern="1200" dirty="0" smtClean="0">
                <a:solidFill>
                  <a:schemeClr val="tx1"/>
                </a:solidFill>
                <a:effectLst/>
                <a:latin typeface="DIN Next LT Pro" pitchFamily="34" charset="0"/>
                <a:ea typeface="+mn-ea"/>
                <a:cs typeface="+mn-cs"/>
              </a:rPr>
              <a:t>und </a:t>
            </a:r>
            <a:r>
              <a:rPr lang="de-CH" sz="1200" i="1" kern="1200" dirty="0" err="1" smtClean="0">
                <a:solidFill>
                  <a:schemeClr val="tx1"/>
                </a:solidFill>
                <a:effectLst/>
                <a:latin typeface="DIN Next LT Pro" pitchFamily="34" charset="0"/>
                <a:ea typeface="+mn-ea"/>
                <a:cs typeface="+mn-cs"/>
              </a:rPr>
              <a:t>kyrios</a:t>
            </a:r>
            <a:r>
              <a:rPr lang="de-CH" sz="1200" i="1" kern="1200" dirty="0" smtClean="0">
                <a:solidFill>
                  <a:schemeClr val="tx1"/>
                </a:solidFill>
                <a:effectLst/>
                <a:latin typeface="DIN Next LT Pro" pitchFamily="34" charset="0"/>
                <a:ea typeface="+mn-ea"/>
                <a:cs typeface="+mn-cs"/>
              </a:rPr>
              <a:t>:</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a:t>
            </a:r>
            <a:r>
              <a:rPr lang="de-CH" sz="1200" kern="1200" dirty="0" smtClean="0">
                <a:solidFill>
                  <a:schemeClr val="tx1"/>
                </a:solidFill>
                <a:effectLst/>
                <a:latin typeface="DIN Next LT Pro" pitchFamily="34" charset="0"/>
                <a:ea typeface="+mn-ea"/>
                <a:cs typeface="+mn-cs"/>
              </a:rPr>
              <a:t> Glossar-Artikel «Herr» im Anhang der Zürcher Bibel 2007</a:t>
            </a:r>
          </a:p>
          <a:p>
            <a:r>
              <a:rPr lang="de-CH" sz="1200" kern="1200" dirty="0" smtClean="0">
                <a:solidFill>
                  <a:schemeClr val="tx1"/>
                </a:solidFill>
                <a:effectLst/>
                <a:latin typeface="+mn-lt"/>
                <a:ea typeface="+mn-ea"/>
                <a:cs typeface="+mn-cs"/>
              </a:rPr>
              <a:t>–</a:t>
            </a:r>
            <a:r>
              <a:rPr lang="de-CH" sz="1200" kern="1200" dirty="0" smtClean="0">
                <a:solidFill>
                  <a:schemeClr val="tx1"/>
                </a:solidFill>
                <a:effectLst/>
                <a:latin typeface="DIN Next LT Pro" pitchFamily="34" charset="0"/>
                <a:ea typeface="+mn-ea"/>
                <a:cs typeface="+mn-cs"/>
              </a:rPr>
              <a:t> Sigg-Suter/Straub/</a:t>
            </a:r>
            <a:r>
              <a:rPr lang="de-CH" sz="1200" kern="1200" dirty="0" err="1" smtClean="0">
                <a:solidFill>
                  <a:schemeClr val="tx1"/>
                </a:solidFill>
                <a:effectLst/>
                <a:latin typeface="DIN Next LT Pro" pitchFamily="34" charset="0"/>
                <a:ea typeface="+mn-ea"/>
                <a:cs typeface="+mn-cs"/>
              </a:rPr>
              <a:t>Wäffler-Boveland</a:t>
            </a:r>
            <a:r>
              <a:rPr lang="de-CH" sz="1200" kern="1200" dirty="0" smtClean="0">
                <a:solidFill>
                  <a:schemeClr val="tx1"/>
                </a:solidFill>
                <a:effectLst/>
                <a:latin typeface="DIN Next LT Pro" pitchFamily="34" charset="0"/>
                <a:ea typeface="+mn-ea"/>
                <a:cs typeface="+mn-cs"/>
              </a:rPr>
              <a:t>, «… und ihr werdet mir Söhne und Töchter sein», 50ff</a:t>
            </a:r>
          </a:p>
          <a:p>
            <a:r>
              <a:rPr lang="de-CH" sz="1200" kern="1200" dirty="0" smtClean="0">
                <a:solidFill>
                  <a:schemeClr val="tx1"/>
                </a:solidFill>
                <a:effectLst/>
                <a:latin typeface="+mn-lt"/>
                <a:ea typeface="+mn-ea"/>
                <a:cs typeface="+mn-cs"/>
              </a:rPr>
              <a:t>–</a:t>
            </a:r>
            <a:r>
              <a:rPr lang="de-CH" sz="1200" kern="1200" dirty="0" smtClean="0">
                <a:solidFill>
                  <a:schemeClr val="tx1"/>
                </a:solidFill>
                <a:effectLst/>
                <a:latin typeface="DIN Next LT Pro" pitchFamily="34" charset="0"/>
                <a:ea typeface="+mn-ea"/>
                <a:cs typeface="+mn-cs"/>
              </a:rPr>
              <a:t> Vorwort zur «Bibel in gerechter Sprache», S.16ff (liegt nicht als PDF vor)</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27</a:t>
            </a:fld>
            <a:endParaRPr lang="de-CH" altLang="de-DE"/>
          </a:p>
        </p:txBody>
      </p:sp>
    </p:spTree>
    <p:extLst>
      <p:ext uri="{BB962C8B-B14F-4D97-AF65-F5344CB8AC3E}">
        <p14:creationId xmlns:p14="http://schemas.microsoft.com/office/powerpoint/2010/main" val="386663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u="none" kern="1200" dirty="0" smtClean="0">
                <a:solidFill>
                  <a:schemeClr val="tx1"/>
                </a:solidFill>
                <a:effectLst/>
                <a:latin typeface="DIN Next LT Pro" pitchFamily="34" charset="0"/>
                <a:ea typeface="+mn-ea"/>
                <a:cs typeface="+mn-cs"/>
              </a:rPr>
              <a:t>Zum Vorwurf der Frauenfeindlichkeit: Textbeispiel </a:t>
            </a:r>
            <a:r>
              <a:rPr lang="de-CH" sz="1200" u="none" kern="1200" dirty="0" err="1" smtClean="0">
                <a:solidFill>
                  <a:schemeClr val="tx1"/>
                </a:solidFill>
                <a:effectLst/>
                <a:latin typeface="DIN Next LT Pro" pitchFamily="34" charset="0"/>
                <a:ea typeface="+mn-ea"/>
                <a:cs typeface="+mn-cs"/>
              </a:rPr>
              <a:t>Ps</a:t>
            </a:r>
            <a:r>
              <a:rPr lang="de-CH" sz="1200" u="none" kern="1200" dirty="0" smtClean="0">
                <a:solidFill>
                  <a:schemeClr val="tx1"/>
                </a:solidFill>
                <a:effectLst/>
                <a:latin typeface="DIN Next LT Pro" pitchFamily="34" charset="0"/>
                <a:ea typeface="+mn-ea"/>
                <a:cs typeface="+mn-cs"/>
              </a:rPr>
              <a:t> 34,23</a:t>
            </a:r>
          </a:p>
          <a:p>
            <a:pPr lvl="0"/>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Vergleich der neuen Zürcher Bibel und der Bibel in gerechter Sprache:</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«seine Diener» ist eindeutig maskulin, «die, die ihm dienen» umschliesst Männer wie Frauen</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«keiner, der Zuflucht sucht» ist eindeutig maskulin, «alle, die sich … bergen» umschliesst Männer wie Frauen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Hebräischer Text:</a:t>
            </a:r>
          </a:p>
          <a:p>
            <a:pPr marL="180000"/>
            <a:r>
              <a:rPr lang="de-CH" sz="1200" kern="1200" dirty="0" smtClean="0">
                <a:solidFill>
                  <a:schemeClr val="tx1"/>
                </a:solidFill>
                <a:effectLst/>
                <a:latin typeface="DIN Next LT Pro" pitchFamily="34" charset="0"/>
                <a:ea typeface="+mn-ea"/>
                <a:cs typeface="+mn-cs"/>
              </a:rPr>
              <a:t>– bei den «Dienern/Dienenden» steht im Hebräischen ein maskulines Nomen (</a:t>
            </a:r>
            <a:r>
              <a:rPr lang="de-CH" sz="1200" i="1" kern="1200" dirty="0" err="1" smtClean="0">
                <a:solidFill>
                  <a:schemeClr val="tx1"/>
                </a:solidFill>
                <a:effectLst/>
                <a:latin typeface="DIN Next LT Pro" pitchFamily="34" charset="0"/>
                <a:ea typeface="+mn-ea"/>
                <a:cs typeface="+mn-cs"/>
              </a:rPr>
              <a:t>äbäd</a:t>
            </a:r>
            <a:r>
              <a:rPr lang="de-CH" sz="1200" kern="1200" dirty="0" smtClean="0">
                <a:solidFill>
                  <a:schemeClr val="tx1"/>
                </a:solidFill>
                <a:effectLst/>
                <a:latin typeface="DIN Next LT Pro" pitchFamily="34" charset="0"/>
                <a:ea typeface="+mn-ea"/>
                <a:cs typeface="+mn-cs"/>
              </a:rPr>
              <a:t>) im Plural</a:t>
            </a:r>
          </a:p>
          <a:p>
            <a:pPr marL="180000"/>
            <a:r>
              <a:rPr lang="de-CH" sz="1200" kern="1200" dirty="0" smtClean="0">
                <a:solidFill>
                  <a:schemeClr val="tx1"/>
                </a:solidFill>
                <a:effectLst/>
                <a:latin typeface="DIN Next LT Pro" pitchFamily="34" charset="0"/>
                <a:ea typeface="+mn-ea"/>
                <a:cs typeface="+mn-cs"/>
              </a:rPr>
              <a:t>– bei den sich Bergenden steht im Hebräischen ein (maskulines) Partizip im Plural</a:t>
            </a:r>
          </a:p>
          <a:p>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Bei diesem wie bei vielen ähnlichen Beispielen geht es oftmals um die Frage, ob rein männliche Formulierungen im Hebräischen/Griechischen auch im Deutschen als rein männliche Formulierungen wiedergegeben werden sollen (vgl. Im obigen Beispiel: «seine Diener») oder besser etwas freier (vgl. im obigen Beispiel: (</a:t>
            </a:r>
            <a:r>
              <a:rPr lang="de-DE" sz="1200" kern="1200" dirty="0" smtClean="0">
                <a:solidFill>
                  <a:schemeClr val="tx1"/>
                </a:solidFill>
                <a:effectLst/>
                <a:latin typeface="DIN Next LT Pro" pitchFamily="34" charset="0"/>
                <a:ea typeface="+mn-ea"/>
                <a:cs typeface="+mn-cs"/>
              </a:rPr>
              <a:t>«</a:t>
            </a:r>
            <a:r>
              <a:rPr lang="de-CH" sz="1200" kern="1200" dirty="0" smtClean="0">
                <a:solidFill>
                  <a:schemeClr val="tx1"/>
                </a:solidFill>
                <a:effectLst/>
                <a:latin typeface="DIN Next LT Pro" pitchFamily="34" charset="0"/>
                <a:ea typeface="+mn-ea"/>
                <a:cs typeface="+mn-cs"/>
              </a:rPr>
              <a:t>die, die ihm dienen»), da bei solchen rein männlichen Formulierungen früher oftmals auch Frauen mitgedacht waren, heutige Frauen sich aber nicht mehr angesprochen fühlen – Frage: Mit welcher Übersetzung wird man dem hebräischen/griechischen Text gerechter?</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28</a:t>
            </a:fld>
            <a:endParaRPr lang="de-CH" altLang="de-DE"/>
          </a:p>
        </p:txBody>
      </p:sp>
    </p:spTree>
    <p:extLst>
      <p:ext uri="{BB962C8B-B14F-4D97-AF65-F5344CB8AC3E}">
        <p14:creationId xmlns:p14="http://schemas.microsoft.com/office/powerpoint/2010/main" val="2710329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Textbeispiel </a:t>
            </a:r>
            <a:r>
              <a:rPr lang="de-CH" sz="1200" kern="1200" dirty="0" err="1" smtClean="0">
                <a:solidFill>
                  <a:schemeClr val="tx1"/>
                </a:solidFill>
                <a:effectLst/>
                <a:latin typeface="DIN Next LT Pro" pitchFamily="34" charset="0"/>
                <a:ea typeface="+mn-ea"/>
                <a:cs typeface="+mn-cs"/>
              </a:rPr>
              <a:t>Röm</a:t>
            </a:r>
            <a:r>
              <a:rPr lang="de-CH" sz="1200" kern="1200" dirty="0" smtClean="0">
                <a:solidFill>
                  <a:schemeClr val="tx1"/>
                </a:solidFill>
                <a:effectLst/>
                <a:latin typeface="DIN Next LT Pro" pitchFamily="34" charset="0"/>
                <a:ea typeface="+mn-ea"/>
                <a:cs typeface="+mn-cs"/>
              </a:rPr>
              <a:t> 10,12</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Im Griechischen steht zweimal eine maskuline Form im Plural</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offenkundig sind dabei nicht nur die Männer, sondern alle Angehörigen der Juden und Griechen gemeint &gt; Wie soll man heute übersetzen?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Zürcher Bibel bleibt bei «Juden und Griechen»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feministische Lesegruppe wie auch die Bibel in gerechter Sprache umgehen die direkte Menschenbezeichnung und sprechen von «jüdischer und griechischer Herkunft» bzw. «jüdischen und griechischen Menschen». Frage: Wird damit die Aussage von Paulus angemessen wiedergegeben oder verändert?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29</a:t>
            </a:fld>
            <a:endParaRPr lang="de-CH" altLang="de-DE"/>
          </a:p>
        </p:txBody>
      </p:sp>
    </p:spTree>
    <p:extLst>
      <p:ext uri="{BB962C8B-B14F-4D97-AF65-F5344CB8AC3E}">
        <p14:creationId xmlns:p14="http://schemas.microsoft.com/office/powerpoint/2010/main" val="369938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DIN Next LT Pro" pitchFamily="34" charset="0"/>
                <a:ea typeface="+mn-ea"/>
                <a:cs typeface="+mn-cs"/>
              </a:rPr>
              <a:t>Geschichte</a:t>
            </a:r>
            <a:r>
              <a:rPr lang="de-DE" sz="1200" kern="1200" baseline="0" dirty="0" smtClean="0">
                <a:solidFill>
                  <a:schemeClr val="tx1"/>
                </a:solidFill>
                <a:effectLst/>
                <a:latin typeface="DIN Next LT Pro" pitchFamily="34" charset="0"/>
                <a:ea typeface="+mn-ea"/>
                <a:cs typeface="+mn-cs"/>
              </a:rPr>
              <a:t> der Übersetzung der Zürcher Bibel</a:t>
            </a:r>
            <a:endParaRPr lang="de-DE" sz="1200" kern="1200" dirty="0" smtClean="0">
              <a:solidFill>
                <a:schemeClr val="tx1"/>
              </a:solidFill>
              <a:effectLst/>
              <a:latin typeface="DIN Next LT Pro" pitchFamily="34" charset="0"/>
              <a:ea typeface="+mn-ea"/>
              <a:cs typeface="+mn-cs"/>
            </a:endParaRPr>
          </a:p>
          <a:p>
            <a:endParaRPr lang="de-DE" sz="1200" kern="1200" dirty="0" smtClean="0">
              <a:solidFill>
                <a:schemeClr val="tx1"/>
              </a:solidFill>
              <a:effectLst/>
              <a:latin typeface="DIN Next LT Pro" pitchFamily="34" charset="0"/>
              <a:ea typeface="+mn-ea"/>
              <a:cs typeface="+mn-cs"/>
            </a:endParaRPr>
          </a:p>
          <a:p>
            <a:pPr marL="171450" indent="-171450">
              <a:spcBef>
                <a:spcPct val="0"/>
              </a:spcBef>
              <a:buFont typeface="Arial" panose="020B0604020202020204" pitchFamily="34" charset="0"/>
              <a:buChar char="•"/>
              <a:defRPr/>
            </a:pPr>
            <a:r>
              <a:rPr lang="de-CH" altLang="de-DE" sz="1200" dirty="0" smtClean="0">
                <a:solidFill>
                  <a:schemeClr val="bg1">
                    <a:lumMod val="10000"/>
                  </a:schemeClr>
                </a:solidFill>
                <a:latin typeface="DIN Next LT Pro" panose="020B0503020203050203" pitchFamily="34" charset="0"/>
              </a:rPr>
              <a:t>2007: Neuübersetzung Zürcher Bibel wird veröffentlicht</a:t>
            </a:r>
          </a:p>
          <a:p>
            <a:pPr marL="171450" indent="-171450">
              <a:buFont typeface="Arial" panose="020B0604020202020204" pitchFamily="34" charset="0"/>
              <a:buChar char="•"/>
              <a:defRPr/>
            </a:pPr>
            <a:r>
              <a:rPr lang="de-CH" altLang="de-DE" sz="1200" dirty="0" smtClean="0">
                <a:solidFill>
                  <a:schemeClr val="bg1">
                    <a:lumMod val="10000"/>
                  </a:schemeClr>
                </a:solidFill>
                <a:latin typeface="DIN Next LT Pro" panose="020B0503020203050203" pitchFamily="34" charset="0"/>
              </a:rPr>
              <a:t>2019: </a:t>
            </a:r>
            <a:r>
              <a:rPr lang="de-CH" altLang="de-DE" sz="1200" dirty="0" err="1" smtClean="0">
                <a:solidFill>
                  <a:schemeClr val="bg1">
                    <a:lumMod val="10000"/>
                  </a:schemeClr>
                </a:solidFill>
                <a:latin typeface="DIN Next LT Pro" panose="020B0503020203050203" pitchFamily="34" charset="0"/>
              </a:rPr>
              <a:t>Deuterokanonische</a:t>
            </a:r>
            <a:r>
              <a:rPr lang="de-CH" altLang="de-DE" sz="1200" dirty="0" smtClean="0">
                <a:solidFill>
                  <a:schemeClr val="bg1">
                    <a:lumMod val="10000"/>
                  </a:schemeClr>
                </a:solidFill>
                <a:latin typeface="DIN Next LT Pro" panose="020B0503020203050203" pitchFamily="34" charset="0"/>
              </a:rPr>
              <a:t> Schriften erscheinen als </a:t>
            </a:r>
            <a:r>
              <a:rPr lang="de-CH" altLang="de-DE" sz="1200" dirty="0" err="1" smtClean="0">
                <a:solidFill>
                  <a:schemeClr val="bg1">
                    <a:lumMod val="10000"/>
                  </a:schemeClr>
                </a:solidFill>
                <a:latin typeface="DIN Next LT Pro" panose="020B0503020203050203" pitchFamily="34" charset="0"/>
              </a:rPr>
              <a:t>Separata</a:t>
            </a:r>
            <a:r>
              <a:rPr lang="de-CH" altLang="de-DE" sz="1200" dirty="0" smtClean="0">
                <a:solidFill>
                  <a:schemeClr val="bg1">
                    <a:lumMod val="10000"/>
                  </a:schemeClr>
                </a:solidFill>
                <a:latin typeface="DIN Next LT Pro" panose="020B0503020203050203" pitchFamily="34" charset="0"/>
              </a:rPr>
              <a:t>-Ausgabe und in die Zürcher Bibel integriert</a:t>
            </a:r>
          </a:p>
          <a:p>
            <a:pPr marL="171450" indent="-171450">
              <a:buFont typeface="Arial" panose="020B0604020202020204" pitchFamily="34" charset="0"/>
              <a:buChar char="•"/>
            </a:pP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a:t>
            </a:fld>
            <a:endParaRPr lang="de-CH" altLang="de-DE"/>
          </a:p>
        </p:txBody>
      </p:sp>
    </p:spTree>
    <p:extLst>
      <p:ext uri="{BB962C8B-B14F-4D97-AF65-F5344CB8AC3E}">
        <p14:creationId xmlns:p14="http://schemas.microsoft.com/office/powerpoint/2010/main" val="267715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DIN Next LT Pro" pitchFamily="34" charset="0"/>
                <a:ea typeface="+mn-ea"/>
                <a:cs typeface="+mn-cs"/>
              </a:rPr>
              <a:t>Textbeispiel </a:t>
            </a:r>
            <a:r>
              <a:rPr lang="de-CH" sz="1200" kern="1200" dirty="0" err="1" smtClean="0">
                <a:solidFill>
                  <a:schemeClr val="tx1"/>
                </a:solidFill>
                <a:effectLst/>
                <a:latin typeface="DIN Next LT Pro" pitchFamily="34" charset="0"/>
                <a:ea typeface="+mn-ea"/>
                <a:cs typeface="+mn-cs"/>
              </a:rPr>
              <a:t>Mt</a:t>
            </a:r>
            <a:r>
              <a:rPr lang="de-CH" sz="1200" kern="1200" dirty="0" smtClean="0">
                <a:solidFill>
                  <a:schemeClr val="tx1"/>
                </a:solidFill>
                <a:effectLst/>
                <a:latin typeface="DIN Next LT Pro" pitchFamily="34" charset="0"/>
                <a:ea typeface="+mn-ea"/>
                <a:cs typeface="+mn-cs"/>
              </a:rPr>
              <a:t> 5,9</a:t>
            </a:r>
          </a:p>
          <a:p>
            <a:pPr lvl="0"/>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Im Griechischen steht nur das Wort «Söhne» (</a:t>
            </a:r>
            <a:r>
              <a:rPr lang="de-CH" sz="1200" i="1" kern="1200" dirty="0" err="1" smtClean="0">
                <a:solidFill>
                  <a:schemeClr val="tx1"/>
                </a:solidFill>
                <a:effectLst/>
                <a:latin typeface="DIN Next LT Pro" pitchFamily="34" charset="0"/>
                <a:ea typeface="+mn-ea"/>
                <a:cs typeface="+mn-cs"/>
              </a:rPr>
              <a:t>hyoi</a:t>
            </a:r>
            <a:r>
              <a:rPr lang="de-CH" sz="1200" kern="1200" dirty="0" smtClean="0">
                <a:solidFill>
                  <a:schemeClr val="tx1"/>
                </a:solidFill>
                <a:effectLst/>
                <a:latin typeface="DIN Next LT Pro" pitchFamily="34" charset="0"/>
                <a:ea typeface="+mn-ea"/>
                <a:cs typeface="+mn-cs"/>
              </a:rPr>
              <a:t>); die Zürcher Bibel übersetzt aber mit «Söhne und Töchter», weil heutzutage bei «Söhnen» nur noch an männliche Kinder gedacht ist, während damals Mädchen durchaus mitgemeint waren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Zu einer anderen Entscheidung kam bei einem ähnlichen Problem die AT-Kommission bei den </a:t>
            </a:r>
            <a:r>
              <a:rPr lang="de-CH" sz="1200" i="1" kern="1200" dirty="0" err="1" smtClean="0">
                <a:solidFill>
                  <a:schemeClr val="tx1"/>
                </a:solidFill>
                <a:effectLst/>
                <a:latin typeface="DIN Next LT Pro" pitchFamily="34" charset="0"/>
                <a:ea typeface="+mn-ea"/>
                <a:cs typeface="+mn-cs"/>
              </a:rPr>
              <a:t>bene</a:t>
            </a:r>
            <a:r>
              <a:rPr lang="de-CH" sz="1200" i="1" kern="1200" dirty="0" smtClean="0">
                <a:solidFill>
                  <a:schemeClr val="tx1"/>
                </a:solidFill>
                <a:effectLst/>
                <a:latin typeface="DIN Next LT Pro" pitchFamily="34" charset="0"/>
                <a:ea typeface="+mn-ea"/>
                <a:cs typeface="+mn-cs"/>
              </a:rPr>
              <a:t> Israel</a:t>
            </a:r>
            <a:r>
              <a:rPr lang="de-CH" sz="1200" kern="1200" dirty="0" smtClean="0">
                <a:solidFill>
                  <a:schemeClr val="tx1"/>
                </a:solidFill>
                <a:effectLst/>
                <a:latin typeface="DIN Next LT Pro" pitchFamily="34" charset="0"/>
                <a:ea typeface="+mn-ea"/>
                <a:cs typeface="+mn-cs"/>
              </a:rPr>
              <a:t>, den «Söhnen Israel» bzw. Israeliten:</a:t>
            </a:r>
          </a:p>
          <a:p>
            <a:pPr marL="180000"/>
            <a:r>
              <a:rPr lang="de-CH" sz="1200" kern="1200" dirty="0" smtClean="0">
                <a:solidFill>
                  <a:schemeClr val="tx1"/>
                </a:solidFill>
                <a:effectLst/>
                <a:latin typeface="DIN Next LT Pro" pitchFamily="34" charset="0"/>
                <a:ea typeface="+mn-ea"/>
                <a:cs typeface="+mn-cs"/>
              </a:rPr>
              <a:t>– Passagen wie Ex 19 zeigen, dass bei diesen </a:t>
            </a:r>
            <a:r>
              <a:rPr lang="de-CH" sz="1200" i="1" kern="1200" dirty="0" err="1" smtClean="0">
                <a:solidFill>
                  <a:schemeClr val="tx1"/>
                </a:solidFill>
                <a:effectLst/>
                <a:latin typeface="DIN Next LT Pro" pitchFamily="34" charset="0"/>
                <a:ea typeface="+mn-ea"/>
                <a:cs typeface="+mn-cs"/>
              </a:rPr>
              <a:t>bene</a:t>
            </a:r>
            <a:r>
              <a:rPr lang="de-CH" sz="1200" i="1" kern="1200" dirty="0" smtClean="0">
                <a:solidFill>
                  <a:schemeClr val="tx1"/>
                </a:solidFill>
                <a:effectLst/>
                <a:latin typeface="DIN Next LT Pro" pitchFamily="34" charset="0"/>
                <a:ea typeface="+mn-ea"/>
                <a:cs typeface="+mn-cs"/>
              </a:rPr>
              <a:t> Israel</a:t>
            </a:r>
            <a:r>
              <a:rPr lang="de-CH" sz="1200" kern="1200" dirty="0" smtClean="0">
                <a:solidFill>
                  <a:schemeClr val="tx1"/>
                </a:solidFill>
                <a:effectLst/>
                <a:latin typeface="DIN Next LT Pro" pitchFamily="34" charset="0"/>
                <a:ea typeface="+mn-ea"/>
                <a:cs typeface="+mn-cs"/>
              </a:rPr>
              <a:t> die </a:t>
            </a:r>
            <a:r>
              <a:rPr lang="de-CH" sz="1200" i="1" kern="1200" dirty="0" err="1" smtClean="0">
                <a:solidFill>
                  <a:schemeClr val="tx1"/>
                </a:solidFill>
                <a:effectLst/>
                <a:latin typeface="DIN Next LT Pro" pitchFamily="34" charset="0"/>
                <a:ea typeface="+mn-ea"/>
                <a:cs typeface="+mn-cs"/>
              </a:rPr>
              <a:t>banot</a:t>
            </a:r>
            <a:r>
              <a:rPr lang="de-CH" sz="1200" i="1" kern="1200" dirty="0" smtClean="0">
                <a:solidFill>
                  <a:schemeClr val="tx1"/>
                </a:solidFill>
                <a:effectLst/>
                <a:latin typeface="DIN Next LT Pro" pitchFamily="34" charset="0"/>
                <a:ea typeface="+mn-ea"/>
                <a:cs typeface="+mn-cs"/>
              </a:rPr>
              <a:t> Israel</a:t>
            </a:r>
            <a:r>
              <a:rPr lang="de-CH" sz="1200" kern="1200" dirty="0" smtClean="0">
                <a:solidFill>
                  <a:schemeClr val="tx1"/>
                </a:solidFill>
                <a:effectLst/>
                <a:latin typeface="DIN Next LT Pro" pitchFamily="34" charset="0"/>
                <a:ea typeface="+mn-ea"/>
                <a:cs typeface="+mn-cs"/>
              </a:rPr>
              <a:t> («Israelitinnen») durchaus mitgemeint sein können (in Ex 19 wird synonym dazu auch der Ausdruck «das Volk» gebraucht); in anderen Passagen wie Lev 19 sind aber eindeutig primär die Männer vor Augen (hier ist davon die Rede, dass man sich den Bart nicht stutzen soll)</a:t>
            </a:r>
          </a:p>
          <a:p>
            <a:pPr marL="180000"/>
            <a:r>
              <a:rPr lang="de-CH" sz="1200" kern="1200" dirty="0" smtClean="0">
                <a:solidFill>
                  <a:schemeClr val="tx1"/>
                </a:solidFill>
                <a:effectLst/>
                <a:latin typeface="DIN Next LT Pro" pitchFamily="34" charset="0"/>
                <a:ea typeface="+mn-ea"/>
                <a:cs typeface="+mn-cs"/>
              </a:rPr>
              <a:t>– die Übersetzung «Kinder Israels» hat den Nachteil, dass sie Assoziationen an «Kinder» weckt, währen das Element </a:t>
            </a:r>
            <a:r>
              <a:rPr lang="de-CH" sz="1200" i="1" kern="1200" dirty="0" err="1" smtClean="0">
                <a:solidFill>
                  <a:schemeClr val="tx1"/>
                </a:solidFill>
                <a:effectLst/>
                <a:latin typeface="DIN Next LT Pro" pitchFamily="34" charset="0"/>
                <a:ea typeface="+mn-ea"/>
                <a:cs typeface="+mn-cs"/>
              </a:rPr>
              <a:t>bene</a:t>
            </a:r>
            <a:r>
              <a:rPr lang="de-CH" sz="1200" kern="1200" dirty="0" smtClean="0">
                <a:solidFill>
                  <a:schemeClr val="tx1"/>
                </a:solidFill>
                <a:effectLst/>
                <a:latin typeface="DIN Next LT Pro" pitchFamily="34" charset="0"/>
                <a:ea typeface="+mn-ea"/>
                <a:cs typeface="+mn-cs"/>
              </a:rPr>
              <a:t> im Hebräischen einfach auf Einzelne aus der Gesamtgruppe verweist (vgl. </a:t>
            </a:r>
            <a:r>
              <a:rPr lang="de-CH" sz="1200" i="1" kern="1200" dirty="0" err="1" smtClean="0">
                <a:solidFill>
                  <a:schemeClr val="tx1"/>
                </a:solidFill>
                <a:effectLst/>
                <a:latin typeface="DIN Next LT Pro" pitchFamily="34" charset="0"/>
                <a:ea typeface="+mn-ea"/>
                <a:cs typeface="+mn-cs"/>
              </a:rPr>
              <a:t>ben-bakar</a:t>
            </a:r>
            <a:r>
              <a:rPr lang="de-CH" sz="1200" kern="1200" dirty="0" smtClean="0">
                <a:solidFill>
                  <a:schemeClr val="tx1"/>
                </a:solidFill>
                <a:effectLst/>
                <a:latin typeface="DIN Next LT Pro" pitchFamily="34" charset="0"/>
                <a:ea typeface="+mn-ea"/>
                <a:cs typeface="+mn-cs"/>
              </a:rPr>
              <a:t> als Bezeichnung eines einzelnen Rindes)</a:t>
            </a:r>
          </a:p>
          <a:p>
            <a:pPr marL="180000"/>
            <a:r>
              <a:rPr lang="de-CH" sz="1200" kern="1200" dirty="0" smtClean="0">
                <a:solidFill>
                  <a:schemeClr val="tx1"/>
                </a:solidFill>
                <a:effectLst/>
                <a:latin typeface="DIN Next LT Pro" pitchFamily="34" charset="0"/>
                <a:ea typeface="+mn-ea"/>
                <a:cs typeface="+mn-cs"/>
              </a:rPr>
              <a:t>– die AT-Kommission hat ausgiebig darüber diskutiert, ob </a:t>
            </a:r>
            <a:r>
              <a:rPr lang="de-CH" sz="1200" i="1" kern="1200" dirty="0" err="1" smtClean="0">
                <a:solidFill>
                  <a:schemeClr val="tx1"/>
                </a:solidFill>
                <a:effectLst/>
                <a:latin typeface="DIN Next LT Pro" pitchFamily="34" charset="0"/>
                <a:ea typeface="+mn-ea"/>
                <a:cs typeface="+mn-cs"/>
              </a:rPr>
              <a:t>bene</a:t>
            </a:r>
            <a:r>
              <a:rPr lang="de-CH" sz="1200" i="1" kern="1200" dirty="0" smtClean="0">
                <a:solidFill>
                  <a:schemeClr val="tx1"/>
                </a:solidFill>
                <a:effectLst/>
                <a:latin typeface="DIN Next LT Pro" pitchFamily="34" charset="0"/>
                <a:ea typeface="+mn-ea"/>
                <a:cs typeface="+mn-cs"/>
              </a:rPr>
              <a:t> Israel</a:t>
            </a:r>
            <a:r>
              <a:rPr lang="de-CH" sz="1200" kern="1200" dirty="0" smtClean="0">
                <a:solidFill>
                  <a:schemeClr val="tx1"/>
                </a:solidFill>
                <a:effectLst/>
                <a:latin typeface="DIN Next LT Pro" pitchFamily="34" charset="0"/>
                <a:ea typeface="+mn-ea"/>
                <a:cs typeface="+mn-cs"/>
              </a:rPr>
              <a:t> mit «Israeliten und Israelitinnen» übersetzt werden soll; die Entscheidung fiel dann zugunsten einer Übersetzung lediglich mit «Israeliten»</a:t>
            </a:r>
          </a:p>
          <a:p>
            <a:pPr marL="180000"/>
            <a:r>
              <a:rPr lang="de-CH" sz="1200" kern="1200" dirty="0" smtClean="0">
                <a:solidFill>
                  <a:schemeClr val="tx1"/>
                </a:solidFill>
                <a:effectLst/>
                <a:latin typeface="DIN Next LT Pro" pitchFamily="34" charset="0"/>
                <a:ea typeface="+mn-ea"/>
                <a:cs typeface="+mn-cs"/>
              </a:rPr>
              <a:t>– einerseits bleibt man so näher am Hebräischen Text, in dem ja tatsächlich nur die maskuline Form steht (und entgeht damit auch dem Problem, bei jeder Stelle entscheiden zu müssen, ob die Israelitinnen tatsächlich mitgemeint sind oder ob wirklich nur die Männer gemeint sind); andererseits ist das deutsche «Israeliten» im heutigen Sprachgebraucht zweifelsohne enger als das hebräische </a:t>
            </a:r>
            <a:r>
              <a:rPr lang="de-CH" sz="1200" i="1" kern="1200" dirty="0" err="1" smtClean="0">
                <a:solidFill>
                  <a:schemeClr val="tx1"/>
                </a:solidFill>
                <a:effectLst/>
                <a:latin typeface="DIN Next LT Pro" pitchFamily="34" charset="0"/>
                <a:ea typeface="+mn-ea"/>
                <a:cs typeface="+mn-cs"/>
              </a:rPr>
              <a:t>bene</a:t>
            </a:r>
            <a:r>
              <a:rPr lang="de-CH" sz="1200" i="1" kern="1200" dirty="0" smtClean="0">
                <a:solidFill>
                  <a:schemeClr val="tx1"/>
                </a:solidFill>
                <a:effectLst/>
                <a:latin typeface="DIN Next LT Pro" pitchFamily="34" charset="0"/>
                <a:ea typeface="+mn-ea"/>
                <a:cs typeface="+mn-cs"/>
              </a:rPr>
              <a:t> Israel</a:t>
            </a:r>
            <a:r>
              <a:rPr lang="de-CH" sz="1200" kern="1200" dirty="0" smtClean="0">
                <a:solidFill>
                  <a:schemeClr val="tx1"/>
                </a:solidFill>
                <a:effectLst/>
                <a:latin typeface="DIN Next LT Pro" pitchFamily="34" charset="0"/>
                <a:ea typeface="+mn-ea"/>
                <a:cs typeface="+mn-cs"/>
              </a:rPr>
              <a:t>: Während Frauen in Letzterem durchaus mitgemeint sein können, ist das in den Ohren vieler Heutiger bei «Israeliten» nicht mehr der Fall!</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30</a:t>
            </a:fld>
            <a:endParaRPr lang="de-CH" altLang="de-DE"/>
          </a:p>
        </p:txBody>
      </p:sp>
    </p:spTree>
    <p:extLst>
      <p:ext uri="{BB962C8B-B14F-4D97-AF65-F5344CB8AC3E}">
        <p14:creationId xmlns:p14="http://schemas.microsoft.com/office/powerpoint/2010/main" val="3959403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DIN Next LT Pro" pitchFamily="34" charset="0"/>
                <a:ea typeface="+mn-ea"/>
                <a:cs typeface="+mn-cs"/>
              </a:rPr>
              <a:t>Die Zürcher Bibel umfasst neu 7 </a:t>
            </a:r>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Schriften: </a:t>
            </a:r>
          </a:p>
          <a:p>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Judit</a:t>
            </a:r>
          </a:p>
          <a:p>
            <a:pPr marL="171450" indent="-171450">
              <a:buFont typeface="Arial" panose="020B0604020202020204" pitchFamily="34" charset="0"/>
              <a:buChar char="•"/>
            </a:pPr>
            <a:r>
              <a:rPr lang="de-CH" sz="1200" kern="1200" dirty="0" err="1" smtClean="0">
                <a:solidFill>
                  <a:schemeClr val="tx1"/>
                </a:solidFill>
                <a:effectLst/>
                <a:latin typeface="DIN Next LT Pro" pitchFamily="34" charset="0"/>
                <a:ea typeface="+mn-ea"/>
                <a:cs typeface="+mn-cs"/>
              </a:rPr>
              <a:t>Tobit</a:t>
            </a: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Baruch</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Jesus </a:t>
            </a:r>
            <a:r>
              <a:rPr lang="de-CH" sz="1200" kern="1200" dirty="0" err="1" smtClean="0">
                <a:solidFill>
                  <a:schemeClr val="tx1"/>
                </a:solidFill>
                <a:effectLst/>
                <a:latin typeface="DIN Next LT Pro" pitchFamily="34" charset="0"/>
                <a:ea typeface="+mn-ea"/>
                <a:cs typeface="+mn-cs"/>
              </a:rPr>
              <a:t>Sirach</a:t>
            </a: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Weisheit Salomos</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1. Makkabäer</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2. Makkabäer</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31</a:t>
            </a:fld>
            <a:endParaRPr lang="de-CH" altLang="de-DE"/>
          </a:p>
        </p:txBody>
      </p:sp>
    </p:spTree>
    <p:extLst>
      <p:ext uri="{BB962C8B-B14F-4D97-AF65-F5344CB8AC3E}">
        <p14:creationId xmlns:p14="http://schemas.microsoft.com/office/powerpoint/2010/main" val="2320739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Bei der in die Zürcher Bibel integrierten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a:t>
            </a:r>
            <a:r>
              <a:rPr lang="de-DE" sz="1200" kern="1200" dirty="0" smtClean="0">
                <a:solidFill>
                  <a:schemeClr val="tx1"/>
                </a:solidFill>
                <a:effectLst/>
                <a:latin typeface="DIN Next LT Pro" pitchFamily="34" charset="0"/>
                <a:ea typeface="+mn-ea"/>
                <a:cs typeface="+mn-cs"/>
              </a:rPr>
              <a:t>Schriften </a:t>
            </a:r>
            <a:r>
              <a:rPr lang="de-CH" sz="1200" kern="1200" dirty="0" smtClean="0">
                <a:solidFill>
                  <a:schemeClr val="tx1"/>
                </a:solidFill>
                <a:effectLst/>
                <a:latin typeface="DIN Next LT Pro" pitchFamily="34" charset="0"/>
                <a:ea typeface="+mn-ea"/>
                <a:cs typeface="+mn-cs"/>
              </a:rPr>
              <a:t>handelt es sich um die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 zum Alten Testament</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Sie entstanden im antiken Judentum zwischen dem 2. Jahrhundert v. Chr. und dem 1. Jahrhundert n. Chr.</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Manche wurden in griechischer Sprache abgefasst, andere auf Aramäisch oder Hebräisch</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Vollständig ist keines der Bücher in Hebräisch oder Aramäisch erhalten geblieben. Aus diesem Grund dienen die griechischen Fassungen der Texte, wie sie in der Septuaginta (der um 200 n. Chr. entstandenen griechischen Übersetzung des Alten Testaments) überliefert sind, als Übersetzungsgrundlage</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Sie haben nicht oder unterschiedlich Eingang in den Kanon der Bibeln gefunden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Sie eröffnen einen faszinierenden Einblick in die Geschichte und Geisteswelt des Judentums der sogenannten </a:t>
            </a:r>
            <a:r>
              <a:rPr lang="de-CH" sz="1200" kern="1200" dirty="0" err="1" smtClean="0">
                <a:solidFill>
                  <a:schemeClr val="tx1"/>
                </a:solidFill>
                <a:effectLst/>
                <a:latin typeface="DIN Next LT Pro" pitchFamily="34" charset="0"/>
                <a:ea typeface="+mn-ea"/>
                <a:cs typeface="+mn-cs"/>
              </a:rPr>
              <a:t>zwischentestamentlichen</a:t>
            </a:r>
            <a:r>
              <a:rPr lang="de-CH" sz="1200" kern="1200" dirty="0" smtClean="0">
                <a:solidFill>
                  <a:schemeClr val="tx1"/>
                </a:solidFill>
                <a:effectLst/>
                <a:latin typeface="DIN Next LT Pro" pitchFamily="34" charset="0"/>
                <a:ea typeface="+mn-ea"/>
                <a:cs typeface="+mn-cs"/>
              </a:rPr>
              <a:t> Zeit </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32</a:t>
            </a:fld>
            <a:endParaRPr lang="de-CH" altLang="de-DE"/>
          </a:p>
        </p:txBody>
      </p:sp>
    </p:spTree>
    <p:extLst>
      <p:ext uri="{BB962C8B-B14F-4D97-AF65-F5344CB8AC3E}">
        <p14:creationId xmlns:p14="http://schemas.microsoft.com/office/powerpoint/2010/main" val="1281672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Als «</a:t>
            </a:r>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Schriften zum Alten Testament» bezeichnet man Texte, die nur in der Septuaginta (und nicht in der Hebräischen Bibel) überliefert sind</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Von «</a:t>
            </a:r>
            <a:r>
              <a:rPr lang="de-CH" sz="1200" kern="1200" dirty="0" err="1" smtClean="0">
                <a:solidFill>
                  <a:schemeClr val="tx1"/>
                </a:solidFill>
                <a:effectLst/>
                <a:latin typeface="DIN Next LT Pro" pitchFamily="34" charset="0"/>
                <a:ea typeface="+mn-ea"/>
                <a:cs typeface="+mn-cs"/>
              </a:rPr>
              <a:t>deuterokanonisch</a:t>
            </a:r>
            <a:r>
              <a:rPr lang="de-CH" sz="1200" kern="1200" dirty="0" smtClean="0">
                <a:solidFill>
                  <a:schemeClr val="tx1"/>
                </a:solidFill>
                <a:effectLst/>
                <a:latin typeface="DIN Next LT Pro" pitchFamily="34" charset="0"/>
                <a:ea typeface="+mn-ea"/>
                <a:cs typeface="+mn-cs"/>
              </a:rPr>
              <a:t>» spricht man in diesem Zusammenhang seit dem 16. Jahrhundert. Die Wortwahl erklärt sich aus dem Gegenüber zu «protokanonisch» («erstkanonisch»), also den unstrittig zum Kanon gehörenden Büchern</a:t>
            </a: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Bezeichnungen «</a:t>
            </a:r>
            <a:r>
              <a:rPr lang="de-DE" sz="1200" kern="1200" dirty="0" err="1" smtClean="0">
                <a:solidFill>
                  <a:schemeClr val="tx1"/>
                </a:solidFill>
                <a:effectLst/>
                <a:latin typeface="DIN Next LT Pro" pitchFamily="34" charset="0"/>
                <a:ea typeface="+mn-ea"/>
                <a:cs typeface="+mn-cs"/>
              </a:rPr>
              <a:t>deuterokanonisch</a:t>
            </a:r>
            <a:r>
              <a:rPr lang="de-DE" sz="1200" kern="1200" dirty="0" smtClean="0">
                <a:solidFill>
                  <a:schemeClr val="tx1"/>
                </a:solidFill>
                <a:effectLst/>
                <a:latin typeface="DIN Next LT Pro" pitchFamily="34" charset="0"/>
                <a:ea typeface="+mn-ea"/>
                <a:cs typeface="+mn-cs"/>
              </a:rPr>
              <a:t>», «apokryph» oder «Spätschriften des Alten Testaments» werden synonym wendet: </a:t>
            </a:r>
            <a:r>
              <a:rPr lang="de-CH" sz="1200" kern="1200" dirty="0" smtClean="0">
                <a:solidFill>
                  <a:schemeClr val="tx1"/>
                </a:solidFill>
                <a:effectLst/>
                <a:latin typeface="DIN Next LT Pro" pitchFamily="34" charset="0"/>
                <a:ea typeface="+mn-ea"/>
                <a:cs typeface="+mn-cs"/>
              </a:rPr>
              <a:t>In der katholischen Tradition ist die Bezeichnung «</a:t>
            </a:r>
            <a:r>
              <a:rPr lang="de-CH" sz="1200" kern="1200" dirty="0" err="1" smtClean="0">
                <a:solidFill>
                  <a:schemeClr val="tx1"/>
                </a:solidFill>
                <a:effectLst/>
                <a:latin typeface="DIN Next LT Pro" pitchFamily="34" charset="0"/>
                <a:ea typeface="+mn-ea"/>
                <a:cs typeface="+mn-cs"/>
              </a:rPr>
              <a:t>deuterokanonisch</a:t>
            </a:r>
            <a:r>
              <a:rPr lang="de-CH" sz="1200" kern="1200" dirty="0" smtClean="0">
                <a:solidFill>
                  <a:schemeClr val="tx1"/>
                </a:solidFill>
                <a:effectLst/>
                <a:latin typeface="DIN Next LT Pro" pitchFamily="34" charset="0"/>
                <a:ea typeface="+mn-ea"/>
                <a:cs typeface="+mn-cs"/>
              </a:rPr>
              <a:t>» gängig, in den evangelischen Kirchen «apokryph». Bei der Zürcher Bibel hat man sich für «</a:t>
            </a:r>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Schriften zum Alten Testament» entschieden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Bezeichnung «apokryph» (= verborgen) für diese Texte geht wahrscheinlich auf Hieronymus zurück, den Übersetzer der lateinischen Bibel des 4. Jahrhunderts. Es handelt sich aber keineswegs um «Geheimschriften», sondern sie sind seit Langem übersetzt und erschlossen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33</a:t>
            </a:fld>
            <a:endParaRPr lang="de-CH" altLang="de-DE"/>
          </a:p>
        </p:txBody>
      </p:sp>
    </p:spTree>
    <p:extLst>
      <p:ext uri="{BB962C8B-B14F-4D97-AF65-F5344CB8AC3E}">
        <p14:creationId xmlns:p14="http://schemas.microsoft.com/office/powerpoint/2010/main" val="2381508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den Bibeln der unterschiedlichen Traditionen finden sich verschiedene </a:t>
            </a:r>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oder apokryphe Schriften. Die Textauswahl war nie einheitlich.</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Zürcher Bibel hatte stets ihre eigene Auswahl: 1531 fand sich etwa das 3. Makkabäer-Buch unter den Texten, während 1931 weder 3. Makkabäer noch «Das Buch Baruch» oder «Der Brief des Jeremia» aufgenommen wurden.</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die Zürcher Bibel 2007 wurden aufgenommen: Judit – </a:t>
            </a:r>
            <a:r>
              <a:rPr lang="de-CH" sz="1200" kern="1200" dirty="0" err="1" smtClean="0">
                <a:solidFill>
                  <a:schemeClr val="tx1"/>
                </a:solidFill>
                <a:effectLst/>
                <a:latin typeface="DIN Next LT Pro" pitchFamily="34" charset="0"/>
                <a:ea typeface="+mn-ea"/>
                <a:cs typeface="+mn-cs"/>
              </a:rPr>
              <a:t>Tobit</a:t>
            </a:r>
            <a:r>
              <a:rPr lang="de-CH" sz="1200" kern="1200" dirty="0" smtClean="0">
                <a:solidFill>
                  <a:schemeClr val="tx1"/>
                </a:solidFill>
                <a:effectLst/>
                <a:latin typeface="DIN Next LT Pro" pitchFamily="34" charset="0"/>
                <a:ea typeface="+mn-ea"/>
                <a:cs typeface="+mn-cs"/>
              </a:rPr>
              <a:t> – Baruch – Jesus </a:t>
            </a:r>
            <a:r>
              <a:rPr lang="de-CH" sz="1200" kern="1200" dirty="0" err="1" smtClean="0">
                <a:solidFill>
                  <a:schemeClr val="tx1"/>
                </a:solidFill>
                <a:effectLst/>
                <a:latin typeface="DIN Next LT Pro" pitchFamily="34" charset="0"/>
                <a:ea typeface="+mn-ea"/>
                <a:cs typeface="+mn-cs"/>
              </a:rPr>
              <a:t>Sirach</a:t>
            </a:r>
            <a:r>
              <a:rPr lang="de-CH" sz="1200" kern="1200" dirty="0" smtClean="0">
                <a:solidFill>
                  <a:schemeClr val="tx1"/>
                </a:solidFill>
                <a:effectLst/>
                <a:latin typeface="DIN Next LT Pro" pitchFamily="34" charset="0"/>
                <a:ea typeface="+mn-ea"/>
                <a:cs typeface="+mn-cs"/>
              </a:rPr>
              <a:t> –Weisheit Salomos – 1. Makkabäer – 2. Makkabäer</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 der Zürcher Bibel sind – wie in etwa auch in der Lutherbibel – zwischen Altem und Neuem Testament platziert. In der (katholischen) Einheitsübersetzung dagegen finden sich die Spätschriften über das Alte Testament verteilt</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7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Bücher umfassen in der Zürcher Bibel ca. 270 Seiten (gegenüber 1340 Seiten AT und 434 Seiten NT)</a:t>
            </a:r>
            <a:endParaRPr lang="de-DE" altLang="de-DE" dirty="0" smtClean="0">
              <a:latin typeface="DIN Next LT Pro" pitchFamily="34" charset="0"/>
            </a:endParaRPr>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A0AA7C5-738C-442C-AC22-5C8284D1A8F6}" type="slidenum">
              <a:rPr lang="de-CH" altLang="de-DE" sz="1200"/>
              <a:pPr/>
              <a:t>34</a:t>
            </a:fld>
            <a:endParaRPr lang="de-CH" altLang="de-DE" sz="1200"/>
          </a:p>
        </p:txBody>
      </p:sp>
    </p:spTree>
    <p:extLst>
      <p:ext uri="{BB962C8B-B14F-4D97-AF65-F5344CB8AC3E}">
        <p14:creationId xmlns:p14="http://schemas.microsoft.com/office/powerpoint/2010/main" val="3851655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sz="1200" b="0" dirty="0" smtClean="0">
                <a:solidFill>
                  <a:schemeClr val="bg1"/>
                </a:solidFill>
                <a:latin typeface="DIN Next LT Pro" pitchFamily="34" charset="0"/>
              </a:rPr>
              <a:t>Das Buch Judit</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CH" altLang="de-DE" sz="1200" b="0" dirty="0" smtClean="0">
              <a:solidFill>
                <a:schemeClr val="bg1"/>
              </a:solidFill>
              <a:latin typeface="DIN Next LT Pro" pitchFamily="34" charset="0"/>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Der siegreiche nichtjüdische König </a:t>
            </a:r>
            <a:r>
              <a:rPr lang="de-CH" sz="1200" kern="1200" dirty="0" err="1" smtClean="0">
                <a:solidFill>
                  <a:schemeClr val="tx1"/>
                </a:solidFill>
                <a:effectLst/>
                <a:latin typeface="DIN Next LT Pro" pitchFamily="34" charset="0"/>
                <a:ea typeface="+mn-ea"/>
                <a:cs typeface="+mn-cs"/>
              </a:rPr>
              <a:t>Nebukadnezzar</a:t>
            </a:r>
            <a:r>
              <a:rPr lang="de-CH" sz="1200" kern="1200" dirty="0" smtClean="0">
                <a:solidFill>
                  <a:schemeClr val="tx1"/>
                </a:solidFill>
                <a:effectLst/>
                <a:latin typeface="DIN Next LT Pro" pitchFamily="34" charset="0"/>
                <a:ea typeface="+mn-ea"/>
                <a:cs typeface="+mn-cs"/>
              </a:rPr>
              <a:t> soll von all seinen Untertanen als Gott verehrt werden, wogegen die Juden der Stadt </a:t>
            </a:r>
            <a:r>
              <a:rPr lang="de-CH" sz="1200" kern="1200" dirty="0" err="1" smtClean="0">
                <a:solidFill>
                  <a:schemeClr val="tx1"/>
                </a:solidFill>
                <a:effectLst/>
                <a:latin typeface="DIN Next LT Pro" pitchFamily="34" charset="0"/>
                <a:ea typeface="+mn-ea"/>
                <a:cs typeface="+mn-cs"/>
              </a:rPr>
              <a:t>Betulia</a:t>
            </a:r>
            <a:r>
              <a:rPr lang="de-CH" sz="1200" kern="1200" dirty="0" smtClean="0">
                <a:solidFill>
                  <a:schemeClr val="tx1"/>
                </a:solidFill>
                <a:effectLst/>
                <a:latin typeface="DIN Next LT Pro" pitchFamily="34" charset="0"/>
                <a:ea typeface="+mn-ea"/>
                <a:cs typeface="+mn-cs"/>
              </a:rPr>
              <a:t> sich wehren.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fromme jüdische Witwe Judit überlistet und tötet den feindlichen Feldherrn </a:t>
            </a:r>
            <a:r>
              <a:rPr lang="de-CH" sz="1200" kern="1200" dirty="0" err="1" smtClean="0">
                <a:solidFill>
                  <a:schemeClr val="tx1"/>
                </a:solidFill>
                <a:effectLst/>
                <a:latin typeface="DIN Next LT Pro" pitchFamily="34" charset="0"/>
                <a:ea typeface="+mn-ea"/>
                <a:cs typeface="+mn-cs"/>
              </a:rPr>
              <a:t>Holofernes</a:t>
            </a:r>
            <a:r>
              <a:rPr lang="de-CH" sz="1200" kern="1200" dirty="0" smtClean="0">
                <a:solidFill>
                  <a:schemeClr val="tx1"/>
                </a:solidFill>
                <a:effectLst/>
                <a:latin typeface="DIN Next LT Pro" pitchFamily="34" charset="0"/>
                <a:ea typeface="+mn-ea"/>
                <a:cs typeface="+mn-cs"/>
              </a:rPr>
              <a:t> und rettet die Juden so aus der Fremdherrschaft. </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35</a:t>
            </a:fld>
            <a:endParaRPr lang="de-CH" altLang="de-DE"/>
          </a:p>
        </p:txBody>
      </p:sp>
    </p:spTree>
    <p:extLst>
      <p:ext uri="{BB962C8B-B14F-4D97-AF65-F5344CB8AC3E}">
        <p14:creationId xmlns:p14="http://schemas.microsoft.com/office/powerpoint/2010/main" val="3348275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sz="1200" b="0" dirty="0" smtClean="0">
                <a:solidFill>
                  <a:schemeClr val="bg1"/>
                </a:solidFill>
                <a:latin typeface="DIN Next LT Pro" pitchFamily="34" charset="0"/>
              </a:rPr>
              <a:t>Das Buch </a:t>
            </a:r>
            <a:r>
              <a:rPr lang="de-CH" altLang="de-DE" sz="1200" b="0" dirty="0" err="1" smtClean="0">
                <a:solidFill>
                  <a:schemeClr val="bg1"/>
                </a:solidFill>
                <a:latin typeface="DIN Next LT Pro" pitchFamily="34" charset="0"/>
              </a:rPr>
              <a:t>Tobit</a:t>
            </a:r>
            <a:endParaRPr lang="de-CH" altLang="de-DE" sz="1200" b="0" dirty="0" smtClean="0">
              <a:solidFill>
                <a:schemeClr val="bg1"/>
              </a:solidFill>
              <a:latin typeface="DIN Next LT Pro" pitchFamily="34" charset="0"/>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CH" altLang="de-DE" sz="1200" b="0" dirty="0" smtClean="0">
              <a:solidFill>
                <a:schemeClr val="bg1"/>
              </a:solidFill>
              <a:latin typeface="DIN Next LT Pro" pitchFamily="34" charset="0"/>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Buch zeigt am Beispiel des in der Diaspora lebenden </a:t>
            </a:r>
            <a:r>
              <a:rPr lang="de-CH" sz="1200" kern="1200" dirty="0" err="1" smtClean="0">
                <a:solidFill>
                  <a:schemeClr val="tx1"/>
                </a:solidFill>
                <a:effectLst/>
                <a:latin typeface="DIN Next LT Pro" pitchFamily="34" charset="0"/>
                <a:ea typeface="+mn-ea"/>
                <a:cs typeface="+mn-cs"/>
              </a:rPr>
              <a:t>Tobit</a:t>
            </a:r>
            <a:r>
              <a:rPr lang="de-CH" sz="1200" kern="1200" dirty="0" smtClean="0">
                <a:solidFill>
                  <a:schemeClr val="tx1"/>
                </a:solidFill>
                <a:effectLst/>
                <a:latin typeface="DIN Next LT Pro" pitchFamily="34" charset="0"/>
                <a:ea typeface="+mn-ea"/>
                <a:cs typeface="+mn-cs"/>
              </a:rPr>
              <a:t> und seiner Familie, wie Gott einzelnen Frommen in deren persönlichen Not hilft.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Von besonderer Bedeutung ist dabei die Vorstellung des Wirkens von Engeln.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36</a:t>
            </a:fld>
            <a:endParaRPr lang="de-CH" altLang="de-DE"/>
          </a:p>
        </p:txBody>
      </p:sp>
    </p:spTree>
    <p:extLst>
      <p:ext uri="{BB962C8B-B14F-4D97-AF65-F5344CB8AC3E}">
        <p14:creationId xmlns:p14="http://schemas.microsoft.com/office/powerpoint/2010/main" val="2675058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altLang="de-DE" sz="1200" b="0" dirty="0" smtClean="0">
                <a:solidFill>
                  <a:schemeClr val="bg1"/>
                </a:solidFill>
                <a:latin typeface="DIN Next LT Pro" pitchFamily="34" charset="0"/>
              </a:rPr>
              <a:t>Das Buch Baruch</a:t>
            </a:r>
          </a:p>
          <a:p>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Buch Baruch beansprucht, von Baruch, dem Schreiber des Propheten Jeremia, verfasst worden zu sein.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Seine Hauptteile sind </a:t>
            </a:r>
          </a:p>
          <a:p>
            <a:pPr marL="351450" indent="-171450">
              <a:buFontTx/>
              <a:buChar char="-"/>
            </a:pPr>
            <a:r>
              <a:rPr lang="de-CH" sz="1200" kern="1200" dirty="0" smtClean="0">
                <a:solidFill>
                  <a:schemeClr val="tx1"/>
                </a:solidFill>
                <a:effectLst/>
                <a:latin typeface="DIN Next LT Pro" pitchFamily="34" charset="0"/>
                <a:ea typeface="+mn-ea"/>
                <a:cs typeface="+mn-cs"/>
              </a:rPr>
              <a:t>ein Bussgebet bzw. Schuldbekenntnis</a:t>
            </a:r>
          </a:p>
          <a:p>
            <a:pPr marL="351450" indent="-171450">
              <a:buFontTx/>
              <a:buChar char="-"/>
            </a:pPr>
            <a:r>
              <a:rPr lang="de-CH" sz="1200" kern="1200" dirty="0" smtClean="0">
                <a:solidFill>
                  <a:schemeClr val="tx1"/>
                </a:solidFill>
                <a:effectLst/>
                <a:latin typeface="DIN Next LT Pro" pitchFamily="34" charset="0"/>
                <a:ea typeface="+mn-ea"/>
                <a:cs typeface="+mn-cs"/>
              </a:rPr>
              <a:t>eine Mahnrede mit Blick auf die Umkehr zur </a:t>
            </a:r>
            <a:r>
              <a:rPr lang="de-CH" sz="1200" kern="1200" dirty="0" err="1" smtClean="0">
                <a:solidFill>
                  <a:schemeClr val="tx1"/>
                </a:solidFill>
                <a:effectLst/>
                <a:latin typeface="DIN Next LT Pro" pitchFamily="34" charset="0"/>
                <a:ea typeface="+mn-ea"/>
                <a:cs typeface="+mn-cs"/>
              </a:rPr>
              <a:t>Tora</a:t>
            </a:r>
            <a:r>
              <a:rPr lang="de-CH" sz="1200" kern="1200" dirty="0" smtClean="0">
                <a:solidFill>
                  <a:schemeClr val="tx1"/>
                </a:solidFill>
                <a:effectLst/>
                <a:latin typeface="DIN Next LT Pro" pitchFamily="34" charset="0"/>
                <a:ea typeface="+mn-ea"/>
                <a:cs typeface="+mn-cs"/>
              </a:rPr>
              <a:t>, zur Weisung (die mit der Weisheit gleichgesetzt wird) </a:t>
            </a:r>
          </a:p>
          <a:p>
            <a:pPr marL="351450" indent="-171450">
              <a:buFontTx/>
              <a:buChar char="-"/>
            </a:pPr>
            <a:r>
              <a:rPr lang="de-CH" sz="1200" kern="1200" dirty="0" smtClean="0">
                <a:solidFill>
                  <a:schemeClr val="tx1"/>
                </a:solidFill>
                <a:effectLst/>
                <a:latin typeface="DIN Next LT Pro" pitchFamily="34" charset="0"/>
                <a:ea typeface="+mn-ea"/>
                <a:cs typeface="+mn-cs"/>
              </a:rPr>
              <a:t>eine Rede, in der die Rückkehr der Exilierten verheissen wird.</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37</a:t>
            </a:fld>
            <a:endParaRPr lang="de-CH" altLang="de-DE"/>
          </a:p>
        </p:txBody>
      </p:sp>
    </p:spTree>
    <p:extLst>
      <p:ext uri="{BB962C8B-B14F-4D97-AF65-F5344CB8AC3E}">
        <p14:creationId xmlns:p14="http://schemas.microsoft.com/office/powerpoint/2010/main" val="964054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altLang="de-DE" sz="1200" b="0" dirty="0" smtClean="0">
                <a:solidFill>
                  <a:schemeClr val="bg1"/>
                </a:solidFill>
                <a:latin typeface="DIN Next LT Pro" pitchFamily="34" charset="0"/>
              </a:rPr>
              <a:t>Das Buch Jesus </a:t>
            </a:r>
            <a:r>
              <a:rPr lang="de-CH" altLang="de-DE" sz="1200" b="0" dirty="0" err="1" smtClean="0">
                <a:solidFill>
                  <a:schemeClr val="bg1"/>
                </a:solidFill>
                <a:latin typeface="DIN Next LT Pro" pitchFamily="34" charset="0"/>
              </a:rPr>
              <a:t>Sirach</a:t>
            </a:r>
            <a:endParaRPr lang="de-CH" altLang="de-DE" sz="1200" b="0" dirty="0" smtClean="0">
              <a:solidFill>
                <a:schemeClr val="bg1"/>
              </a:solidFill>
              <a:latin typeface="DIN Next LT Pro" pitchFamily="34" charset="0"/>
            </a:endParaRPr>
          </a:p>
          <a:p>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Buch zeigt die Auseinandersetzung jüdischer Weisheitslehre mit dem Hellenismus, der damaligen, ursprünglich von Griechenland ausgehenden Weltkultur. </a:t>
            </a:r>
          </a:p>
          <a:p>
            <a:pPr marL="171450" indent="-171450">
              <a:buFont typeface="Arial" panose="020B0604020202020204" pitchFamily="34" charset="0"/>
              <a:buChar char="•"/>
            </a:pPr>
            <a:r>
              <a:rPr lang="de-CH" sz="1200" kern="1200" dirty="0" err="1" smtClean="0">
                <a:solidFill>
                  <a:schemeClr val="tx1"/>
                </a:solidFill>
                <a:effectLst/>
                <a:latin typeface="DIN Next LT Pro" pitchFamily="34" charset="0"/>
                <a:ea typeface="+mn-ea"/>
                <a:cs typeface="+mn-cs"/>
              </a:rPr>
              <a:t>Sirach</a:t>
            </a:r>
            <a:r>
              <a:rPr lang="de-CH" sz="1200" kern="1200" dirty="0" smtClean="0">
                <a:solidFill>
                  <a:schemeClr val="tx1"/>
                </a:solidFill>
                <a:effectLst/>
                <a:latin typeface="DIN Next LT Pro" pitchFamily="34" charset="0"/>
                <a:ea typeface="+mn-ea"/>
                <a:cs typeface="+mn-cs"/>
              </a:rPr>
              <a:t> wirbt für den Gottesglauben Israels in der überlieferten Form, der sich aus seiner Sicht aber mit den geistigen Strömungen des Hellenismus verbinden lässt. Das Buch ist ein herausragendes Zeugnis einer solchen Vermittlung. </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38</a:t>
            </a:fld>
            <a:endParaRPr lang="de-CH" altLang="de-DE"/>
          </a:p>
        </p:txBody>
      </p:sp>
    </p:spTree>
    <p:extLst>
      <p:ext uri="{BB962C8B-B14F-4D97-AF65-F5344CB8AC3E}">
        <p14:creationId xmlns:p14="http://schemas.microsoft.com/office/powerpoint/2010/main" val="2080782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sz="1200" b="0" dirty="0" smtClean="0">
                <a:solidFill>
                  <a:schemeClr val="bg1"/>
                </a:solidFill>
                <a:latin typeface="DIN Next LT Pro" pitchFamily="34" charset="0"/>
              </a:rPr>
              <a:t>Das Buch der Weisheit Salomos</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CH" altLang="de-DE" sz="1200" b="1" dirty="0" smtClean="0">
              <a:solidFill>
                <a:schemeClr val="bg1"/>
              </a:solidFill>
              <a:latin typeface="DIN Next LT Pro" pitchFamily="34" charset="0"/>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Buch ist eine Weisheitsschrift, die als Lehr- und Mahnrede des Königs Salomo an die Herrschenden der Welt gestaltet ist.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Sie fordert ein Leben in Gerechtigkeit und meint damit eine Lebensweise, die durch Gottvertrauen und Dankbarkeit gegenüber Gott geprägt ist.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39</a:t>
            </a:fld>
            <a:endParaRPr lang="de-CH" altLang="de-DE"/>
          </a:p>
        </p:txBody>
      </p:sp>
    </p:spTree>
    <p:extLst>
      <p:ext uri="{BB962C8B-B14F-4D97-AF65-F5344CB8AC3E}">
        <p14:creationId xmlns:p14="http://schemas.microsoft.com/office/powerpoint/2010/main" val="208344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Bislang enthielt die Zürcher Bibel keine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bzw. apokryphen Schriften. Diese haben in der reformierten Tradition nicht in gleichem Mass Eingang in die Bibel gefunden wie in der katholischen Tradition, wo sie Teil des alttestamentlichen Kanons sind. </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Nun wurde eine Auswahl </a:t>
            </a:r>
            <a:r>
              <a:rPr lang="de-CH" sz="1200" kern="1200" dirty="0" err="1" smtClean="0">
                <a:solidFill>
                  <a:schemeClr val="tx1"/>
                </a:solidFill>
                <a:effectLst/>
                <a:latin typeface="DIN Next LT Pro" pitchFamily="34" charset="0"/>
                <a:ea typeface="+mn-ea"/>
                <a:cs typeface="+mn-cs"/>
              </a:rPr>
              <a:t>deuterokanonischer</a:t>
            </a:r>
            <a:r>
              <a:rPr lang="de-CH" sz="1200" kern="1200" dirty="0" smtClean="0">
                <a:solidFill>
                  <a:schemeClr val="tx1"/>
                </a:solidFill>
                <a:effectLst/>
                <a:latin typeface="DIN Next LT Pro" pitchFamily="34" charset="0"/>
                <a:ea typeface="+mn-ea"/>
                <a:cs typeface="+mn-cs"/>
              </a:rPr>
              <a:t> Schriften neu aus dem Grundtext übersetzt und in die Zürcher Bibel integriert. </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Diese neue Ausgabe ist deshalb einerseits von grosser ökumenischer Bedeutung. </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Andererseits orientiert sie sich auch an der ursprünglichen, durch Zwingli und seine Mitarbeiter besorgten Ausgabe von 1531 und der vorangegangenen Übersetzung aus dem Jahr 1931: In diesen beiden Ausgaben waren ebenfalls </a:t>
            </a:r>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Schriften enthalten.</a:t>
            </a:r>
          </a:p>
          <a:p>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a:t>
            </a:fld>
            <a:endParaRPr lang="de-CH" altLang="de-DE"/>
          </a:p>
        </p:txBody>
      </p:sp>
    </p:spTree>
    <p:extLst>
      <p:ext uri="{BB962C8B-B14F-4D97-AF65-F5344CB8AC3E}">
        <p14:creationId xmlns:p14="http://schemas.microsoft.com/office/powerpoint/2010/main" val="3652225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sz="1200" b="0" i="0" dirty="0" smtClean="0">
                <a:solidFill>
                  <a:schemeClr val="bg1"/>
                </a:solidFill>
                <a:latin typeface="DIN Next LT Pro" pitchFamily="34" charset="0"/>
              </a:rPr>
              <a:t>Das Erste Buch der Makkabäer</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Erste Buch der Makkabäer erzählt von dramatischen Ereignissen im 2. Jahrhundert v. Chr., als die hellenistische Kultur auch Israel erfasste. Die damit verbundenen Neuerungen führten im Judentum zu einer tiefen Spaltung.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Im Zentrum des Buchs stehen die Kämpfe des Priesters </a:t>
            </a:r>
            <a:r>
              <a:rPr lang="de-CH" sz="1200" kern="1200" dirty="0" err="1" smtClean="0">
                <a:solidFill>
                  <a:schemeClr val="tx1"/>
                </a:solidFill>
                <a:effectLst/>
                <a:latin typeface="DIN Next LT Pro" pitchFamily="34" charset="0"/>
                <a:ea typeface="+mn-ea"/>
                <a:cs typeface="+mn-cs"/>
              </a:rPr>
              <a:t>Mattatias</a:t>
            </a:r>
            <a:r>
              <a:rPr lang="de-CH" sz="1200" kern="1200" dirty="0" smtClean="0">
                <a:solidFill>
                  <a:schemeClr val="tx1"/>
                </a:solidFill>
                <a:effectLst/>
                <a:latin typeface="DIN Next LT Pro" pitchFamily="34" charset="0"/>
                <a:ea typeface="+mn-ea"/>
                <a:cs typeface="+mn-cs"/>
              </a:rPr>
              <a:t> und seiner Söhne (meist als «</a:t>
            </a:r>
            <a:r>
              <a:rPr lang="de-CH" sz="1200" kern="1200" dirty="0" err="1" smtClean="0">
                <a:solidFill>
                  <a:schemeClr val="tx1"/>
                </a:solidFill>
                <a:effectLst/>
                <a:latin typeface="DIN Next LT Pro" pitchFamily="34" charset="0"/>
                <a:ea typeface="+mn-ea"/>
                <a:cs typeface="+mn-cs"/>
              </a:rPr>
              <a:t>makkaber</a:t>
            </a:r>
            <a:r>
              <a:rPr lang="de-CH" sz="1200" kern="1200" dirty="0" smtClean="0">
                <a:solidFill>
                  <a:schemeClr val="tx1"/>
                </a:solidFill>
                <a:effectLst/>
                <a:latin typeface="DIN Next LT Pro" pitchFamily="34" charset="0"/>
                <a:ea typeface="+mn-ea"/>
                <a:cs typeface="+mn-cs"/>
              </a:rPr>
              <a:t>» bezeichnet), die zur staatlichen Selbstständigkeit Judäas führen.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jüdische Chanukka-Fest erinnert bis heute an die unter den Makkabäern vollzogene Weihe des von den Feinden verunreinigten Tempels in Jerusalem (Kap. 4).</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40</a:t>
            </a:fld>
            <a:endParaRPr lang="de-CH" altLang="de-DE"/>
          </a:p>
        </p:txBody>
      </p:sp>
    </p:spTree>
    <p:extLst>
      <p:ext uri="{BB962C8B-B14F-4D97-AF65-F5344CB8AC3E}">
        <p14:creationId xmlns:p14="http://schemas.microsoft.com/office/powerpoint/2010/main" val="3396567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sz="1200" b="0" i="0" dirty="0" smtClean="0">
                <a:solidFill>
                  <a:schemeClr val="bg1"/>
                </a:solidFill>
                <a:latin typeface="DIN Next LT Pro" pitchFamily="34" charset="0"/>
              </a:rPr>
              <a:t>Das Zweite Buch der Makkabäer</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CH" altLang="de-DE" sz="1200" b="0" i="0" dirty="0" smtClean="0">
              <a:solidFill>
                <a:schemeClr val="bg1"/>
              </a:solidFill>
              <a:latin typeface="DIN Next LT Pro" pitchFamily="34" charset="0"/>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Anders, als der Buchtitel es erwarten lässt, ist das Zweite Buch der Makkabäer ein eigenständiges Werk. Es ist unabhängig vom Ersten Buch der Makkabäer entstanden und bildet nicht etwa dessen Fortsetzung.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Beschrieben werden die Auseinandersetzungen zwischen Judas </a:t>
            </a:r>
            <a:r>
              <a:rPr lang="de-CH" sz="1200" kern="1200" dirty="0" err="1" smtClean="0">
                <a:solidFill>
                  <a:schemeClr val="tx1"/>
                </a:solidFill>
                <a:effectLst/>
                <a:latin typeface="DIN Next LT Pro" pitchFamily="34" charset="0"/>
                <a:ea typeface="+mn-ea"/>
                <a:cs typeface="+mn-cs"/>
              </a:rPr>
              <a:t>Makkabäus</a:t>
            </a:r>
            <a:r>
              <a:rPr lang="de-CH" sz="1200" kern="1200" dirty="0" smtClean="0">
                <a:solidFill>
                  <a:schemeClr val="tx1"/>
                </a:solidFill>
                <a:effectLst/>
                <a:latin typeface="DIN Next LT Pro" pitchFamily="34" charset="0"/>
                <a:ea typeface="+mn-ea"/>
                <a:cs typeface="+mn-cs"/>
              </a:rPr>
              <a:t>, dem Anführer der jüdischen Erhebung, und dem </a:t>
            </a:r>
            <a:r>
              <a:rPr lang="de-CH" sz="1200" kern="1200" dirty="0" err="1" smtClean="0">
                <a:solidFill>
                  <a:schemeClr val="tx1"/>
                </a:solidFill>
                <a:effectLst/>
                <a:latin typeface="DIN Next LT Pro" pitchFamily="34" charset="0"/>
                <a:ea typeface="+mn-ea"/>
                <a:cs typeface="+mn-cs"/>
              </a:rPr>
              <a:t>seleukidischen</a:t>
            </a:r>
            <a:r>
              <a:rPr lang="de-CH" sz="1200" kern="1200" dirty="0" smtClean="0">
                <a:solidFill>
                  <a:schemeClr val="tx1"/>
                </a:solidFill>
                <a:effectLst/>
                <a:latin typeface="DIN Next LT Pro" pitchFamily="34" charset="0"/>
                <a:ea typeface="+mn-ea"/>
                <a:cs typeface="+mn-cs"/>
              </a:rPr>
              <a:t> König Antiochus IV. sowie dessen Sohn Antiochus V.</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41</a:t>
            </a:fld>
            <a:endParaRPr lang="de-CH" altLang="de-DE"/>
          </a:p>
        </p:txBody>
      </p:sp>
    </p:spTree>
    <p:extLst>
      <p:ext uri="{BB962C8B-B14F-4D97-AF65-F5344CB8AC3E}">
        <p14:creationId xmlns:p14="http://schemas.microsoft.com/office/powerpoint/2010/main" val="1086579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Warum soll man </a:t>
            </a:r>
            <a:r>
              <a:rPr lang="de-CH" sz="1200" kern="1200" dirty="0" err="1" smtClean="0">
                <a:solidFill>
                  <a:schemeClr val="tx1"/>
                </a:solidFill>
                <a:effectLst/>
                <a:latin typeface="DIN Next LT Pro" pitchFamily="34" charset="0"/>
                <a:ea typeface="+mn-ea"/>
                <a:cs typeface="+mn-cs"/>
              </a:rPr>
              <a:t>deuterokanonische</a:t>
            </a:r>
            <a:r>
              <a:rPr lang="de-CH" sz="1200" kern="1200" baseline="0" dirty="0" smtClean="0">
                <a:solidFill>
                  <a:schemeClr val="tx1"/>
                </a:solidFill>
                <a:effectLst/>
                <a:latin typeface="DIN Next LT Pro" pitchFamily="34" charset="0"/>
                <a:ea typeface="+mn-ea"/>
                <a:cs typeface="+mn-cs"/>
              </a:rPr>
              <a:t> Schriften heute noch lesen?</a:t>
            </a:r>
            <a:endParaRPr lang="de-CH" sz="1200" kern="1200" dirty="0" smtClean="0">
              <a:solidFill>
                <a:schemeClr val="tx1"/>
              </a:solidFill>
              <a:effectLst/>
              <a:latin typeface="DIN Next LT Pro" pitchFamily="34" charset="0"/>
              <a:ea typeface="+mn-ea"/>
              <a:cs typeface="+mn-cs"/>
            </a:endParaRP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Wichtige Einblicke in Geschichte und Theologie des Judentums in der Zeit zwischen den Testamenten</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«Brücke» zum Neuen Testament (z. B. Themen Unsterblichkeit und Auferstehung in Weisheit Salomos und 2. Makkabäer)</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Vermeidung des Missverständnisses, dass AT und NT isolierte Pfeiler in der Literaturgeschichte der Antike seien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 sind in verschiedenen Bereichen – theologisch wie kulturell – ausserordentlich wirkmächtig geworden. Dass sie als im Rang eines «zweiten Kanons» standen, hat dem keinen Abbruch getan. Im Folgenden einige Beispiele:</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42</a:t>
            </a:fld>
            <a:endParaRPr lang="de-CH" altLang="de-DE"/>
          </a:p>
        </p:txBody>
      </p:sp>
    </p:spTree>
    <p:extLst>
      <p:ext uri="{BB962C8B-B14F-4D97-AF65-F5344CB8AC3E}">
        <p14:creationId xmlns:p14="http://schemas.microsoft.com/office/powerpoint/2010/main" val="3986050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Inspiration für die (bildende) Kunst (Judit 13,9)</a:t>
            </a:r>
          </a:p>
          <a:p>
            <a:endParaRPr lang="de-CH"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Zum</a:t>
            </a:r>
            <a:r>
              <a:rPr lang="de-CH" sz="1200" kern="1200" baseline="0" dirty="0" smtClean="0">
                <a:solidFill>
                  <a:schemeClr val="tx1"/>
                </a:solidFill>
                <a:effectLst/>
                <a:latin typeface="DIN Next LT Pro" pitchFamily="34" charset="0"/>
                <a:ea typeface="+mn-ea"/>
                <a:cs typeface="+mn-cs"/>
              </a:rPr>
              <a:t> Teil</a:t>
            </a:r>
            <a:r>
              <a:rPr lang="de-CH" sz="1200" kern="1200" dirty="0" smtClean="0">
                <a:solidFill>
                  <a:schemeClr val="tx1"/>
                </a:solidFill>
                <a:effectLst/>
                <a:latin typeface="DIN Next LT Pro" pitchFamily="34" charset="0"/>
                <a:ea typeface="+mn-ea"/>
                <a:cs typeface="+mn-cs"/>
              </a:rPr>
              <a:t> drastische und kraftvolle Erzählungen: Zahlreiche Motive dargestellt in der bildenden Kunst. </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Beispiel: Judith mit dem Kopf des </a:t>
            </a:r>
            <a:r>
              <a:rPr lang="de-CH" sz="1200" kern="1200" dirty="0" err="1" smtClean="0">
                <a:solidFill>
                  <a:schemeClr val="tx1"/>
                </a:solidFill>
                <a:effectLst/>
                <a:latin typeface="DIN Next LT Pro" pitchFamily="34" charset="0"/>
                <a:ea typeface="+mn-ea"/>
                <a:cs typeface="+mn-cs"/>
              </a:rPr>
              <a:t>Holofernes</a:t>
            </a:r>
            <a:r>
              <a:rPr lang="de-CH" sz="1200" kern="1200" dirty="0" smtClean="0">
                <a:solidFill>
                  <a:schemeClr val="tx1"/>
                </a:solidFill>
                <a:effectLst/>
                <a:latin typeface="DIN Next LT Pro" pitchFamily="34" charset="0"/>
                <a:ea typeface="+mn-ea"/>
                <a:cs typeface="+mn-cs"/>
              </a:rPr>
              <a:t> (Judit 13,9). Verbindung zum Alten Testament: Geschichten von starken Frauengestalten im Richterbuch: Debora, </a:t>
            </a:r>
            <a:r>
              <a:rPr lang="de-CH" sz="1200" kern="1200" dirty="0" err="1" smtClean="0">
                <a:solidFill>
                  <a:schemeClr val="tx1"/>
                </a:solidFill>
                <a:effectLst/>
                <a:latin typeface="DIN Next LT Pro" pitchFamily="34" charset="0"/>
                <a:ea typeface="+mn-ea"/>
                <a:cs typeface="+mn-cs"/>
              </a:rPr>
              <a:t>Jael</a:t>
            </a:r>
            <a:r>
              <a:rPr lang="de-CH" sz="1200" kern="1200" dirty="0" smtClean="0">
                <a:solidFill>
                  <a:schemeClr val="tx1"/>
                </a:solidFill>
                <a:effectLst/>
                <a:latin typeface="DIN Next LT Pro" pitchFamily="34" charset="0"/>
                <a:ea typeface="+mn-ea"/>
                <a:cs typeface="+mn-cs"/>
              </a:rPr>
              <a:t>.</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Bild: Artemisia Gentileschi, Judit und </a:t>
            </a:r>
            <a:r>
              <a:rPr lang="de-CH" sz="1200" kern="1200" dirty="0" err="1" smtClean="0">
                <a:solidFill>
                  <a:schemeClr val="tx1"/>
                </a:solidFill>
                <a:effectLst/>
                <a:latin typeface="DIN Next LT Pro" pitchFamily="34" charset="0"/>
                <a:ea typeface="+mn-ea"/>
                <a:cs typeface="+mn-cs"/>
              </a:rPr>
              <a:t>Holofernes</a:t>
            </a:r>
            <a:r>
              <a:rPr lang="de-CH" sz="1200" kern="1200" dirty="0" smtClean="0">
                <a:solidFill>
                  <a:schemeClr val="tx1"/>
                </a:solidFill>
                <a:effectLst/>
                <a:latin typeface="DIN Next LT Pro" pitchFamily="34" charset="0"/>
                <a:ea typeface="+mn-ea"/>
                <a:cs typeface="+mn-cs"/>
              </a:rPr>
              <a:t>, 1620, Florenz, </a:t>
            </a:r>
            <a:r>
              <a:rPr lang="de-CH" sz="1200" kern="1200" dirty="0" err="1" smtClean="0">
                <a:solidFill>
                  <a:schemeClr val="tx1"/>
                </a:solidFill>
                <a:effectLst/>
                <a:latin typeface="DIN Next LT Pro" pitchFamily="34" charset="0"/>
                <a:ea typeface="+mn-ea"/>
                <a:cs typeface="+mn-cs"/>
              </a:rPr>
              <a:t>Uffizien</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43</a:t>
            </a:fld>
            <a:endParaRPr lang="de-CH" altLang="de-DE"/>
          </a:p>
        </p:txBody>
      </p:sp>
    </p:spTree>
    <p:extLst>
      <p:ext uri="{BB962C8B-B14F-4D97-AF65-F5344CB8AC3E}">
        <p14:creationId xmlns:p14="http://schemas.microsoft.com/office/powerpoint/2010/main" val="924888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Frau Weisheit (</a:t>
            </a:r>
            <a:r>
              <a:rPr lang="de-CH" sz="1200" kern="1200" dirty="0" err="1" smtClean="0">
                <a:solidFill>
                  <a:schemeClr val="tx1"/>
                </a:solidFill>
                <a:effectLst/>
                <a:latin typeface="+mn-lt"/>
                <a:ea typeface="+mn-ea"/>
                <a:cs typeface="+mn-cs"/>
              </a:rPr>
              <a:t>Sirach</a:t>
            </a:r>
            <a:r>
              <a:rPr lang="de-CH" sz="1200" kern="1200" dirty="0" smtClean="0">
                <a:solidFill>
                  <a:schemeClr val="tx1"/>
                </a:solidFill>
                <a:effectLst/>
                <a:latin typeface="+mn-lt"/>
                <a:ea typeface="+mn-ea"/>
                <a:cs typeface="+mn-cs"/>
              </a:rPr>
              <a:t> 24,4-6)</a:t>
            </a:r>
          </a:p>
          <a:p>
            <a:endParaRPr lang="de-CH"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Weisheitstheologie in Jesus </a:t>
            </a:r>
            <a:r>
              <a:rPr lang="de-CH" sz="1200" kern="1200" dirty="0" err="1" smtClean="0">
                <a:solidFill>
                  <a:schemeClr val="tx1"/>
                </a:solidFill>
                <a:effectLst/>
                <a:latin typeface="DIN Next LT Pro" pitchFamily="34" charset="0"/>
                <a:ea typeface="+mn-ea"/>
                <a:cs typeface="+mn-cs"/>
              </a:rPr>
              <a:t>Sirach</a:t>
            </a:r>
            <a:r>
              <a:rPr lang="de-CH" sz="1200" kern="1200" dirty="0" smtClean="0">
                <a:solidFill>
                  <a:schemeClr val="tx1"/>
                </a:solidFill>
                <a:effectLst/>
                <a:latin typeface="DIN Next LT Pro" pitchFamily="34" charset="0"/>
                <a:ea typeface="+mn-ea"/>
                <a:cs typeface="+mn-cs"/>
              </a:rPr>
              <a:t>: Die Weisheit wird dargestellt als begehrenswerte und strahlend schöne Frau (Jesus </a:t>
            </a:r>
            <a:r>
              <a:rPr lang="de-CH" sz="1200" kern="1200" dirty="0" err="1" smtClean="0">
                <a:solidFill>
                  <a:schemeClr val="tx1"/>
                </a:solidFill>
                <a:effectLst/>
                <a:latin typeface="DIN Next LT Pro" pitchFamily="34" charset="0"/>
                <a:ea typeface="+mn-ea"/>
                <a:cs typeface="+mn-cs"/>
              </a:rPr>
              <a:t>Sirach</a:t>
            </a:r>
            <a:r>
              <a:rPr lang="de-CH" sz="1200" kern="1200" dirty="0" smtClean="0">
                <a:solidFill>
                  <a:schemeClr val="tx1"/>
                </a:solidFill>
                <a:effectLst/>
                <a:latin typeface="DIN Next LT Pro" pitchFamily="34" charset="0"/>
                <a:ea typeface="+mn-ea"/>
                <a:cs typeface="+mn-cs"/>
              </a:rPr>
              <a:t> 24,4-6). Leider gibt es in diesem Buch aber auch äusserst negative Aussagen über Frauen: Jesus</a:t>
            </a:r>
            <a:r>
              <a:rPr lang="de-CH" sz="1200" kern="1200" baseline="0" dirty="0" smtClean="0">
                <a:solidFill>
                  <a:schemeClr val="tx1"/>
                </a:solidFill>
                <a:effectLst/>
                <a:latin typeface="DIN Next LT Pro" pitchFamily="34" charset="0"/>
                <a:ea typeface="+mn-ea"/>
                <a:cs typeface="+mn-cs"/>
              </a:rPr>
              <a:t> </a:t>
            </a:r>
            <a:r>
              <a:rPr lang="de-CH" sz="1200" kern="1200" baseline="0" dirty="0" err="1" smtClean="0">
                <a:solidFill>
                  <a:schemeClr val="tx1"/>
                </a:solidFill>
                <a:effectLst/>
                <a:latin typeface="DIN Next LT Pro" pitchFamily="34" charset="0"/>
                <a:ea typeface="+mn-ea"/>
                <a:cs typeface="+mn-cs"/>
              </a:rPr>
              <a:t>Sirach</a:t>
            </a:r>
            <a:r>
              <a:rPr lang="de-CH" sz="1200" kern="1200" baseline="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25,24 und 42,14!</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Bild: Daniel Gran, Heilige Weisheit, 1740, Niederösterreich, Schloss Rosenau</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44</a:t>
            </a:fld>
            <a:endParaRPr lang="de-CH" altLang="de-DE"/>
          </a:p>
        </p:txBody>
      </p:sp>
    </p:spTree>
    <p:extLst>
      <p:ext uri="{BB962C8B-B14F-4D97-AF65-F5344CB8AC3E}">
        <p14:creationId xmlns:p14="http://schemas.microsoft.com/office/powerpoint/2010/main" val="3560379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Das Idealbild aller Architektur (Weisheit 11,20)</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Das ordnende Prinzip der göttlichen Schöpfungsordnung nachvollziehen: Der Grundsatz aller mittelalterlichen Architektur speist sich aus Weisheit Salomos 11,21. </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der alttestamentlichen Weisheitsliteratur gibt es verwandte Aussagen, so in der ersten Gottesrede im </a:t>
            </a:r>
            <a:r>
              <a:rPr lang="de-CH" sz="1200" kern="1200" dirty="0" err="1" smtClean="0">
                <a:solidFill>
                  <a:schemeClr val="tx1"/>
                </a:solidFill>
                <a:effectLst/>
                <a:latin typeface="DIN Next LT Pro" pitchFamily="34" charset="0"/>
                <a:ea typeface="+mn-ea"/>
                <a:cs typeface="+mn-cs"/>
              </a:rPr>
              <a:t>Hiobbuch</a:t>
            </a:r>
            <a:r>
              <a:rPr lang="de-CH" sz="1200" kern="1200" dirty="0" smtClean="0">
                <a:solidFill>
                  <a:schemeClr val="tx1"/>
                </a:solidFill>
                <a:effectLst/>
                <a:latin typeface="DIN Next LT Pro" pitchFamily="34" charset="0"/>
                <a:ea typeface="+mn-ea"/>
                <a:cs typeface="+mn-cs"/>
              </a:rPr>
              <a:t>: Hiob 38,5.</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Bild Meister der Rose von Lausanne, 1235, Lausanne, </a:t>
            </a:r>
            <a:r>
              <a:rPr lang="de-CH" sz="1200" kern="1200" dirty="0" err="1" smtClean="0">
                <a:solidFill>
                  <a:schemeClr val="tx1"/>
                </a:solidFill>
                <a:effectLst/>
                <a:latin typeface="DIN Next LT Pro" pitchFamily="34" charset="0"/>
                <a:ea typeface="+mn-ea"/>
                <a:cs typeface="+mn-cs"/>
              </a:rPr>
              <a:t>Cathédrale</a:t>
            </a:r>
            <a:r>
              <a:rPr lang="de-CH" sz="1200" kern="1200" dirty="0" smtClean="0">
                <a:solidFill>
                  <a:schemeClr val="tx1"/>
                </a:solidFill>
                <a:effectLst/>
                <a:latin typeface="DIN Next LT Pro" pitchFamily="34" charset="0"/>
                <a:ea typeface="+mn-ea"/>
                <a:cs typeface="+mn-cs"/>
              </a:rPr>
              <a:t> Notre-Dame</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45</a:t>
            </a:fld>
            <a:endParaRPr lang="de-CH" altLang="de-DE"/>
          </a:p>
        </p:txBody>
      </p:sp>
    </p:spTree>
    <p:extLst>
      <p:ext uri="{BB962C8B-B14F-4D97-AF65-F5344CB8AC3E}">
        <p14:creationId xmlns:p14="http://schemas.microsoft.com/office/powerpoint/2010/main" val="2105855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Schöpfung aus dem Nichts (2. Makkabäer 7,28)</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 «</a:t>
            </a:r>
            <a:r>
              <a:rPr lang="de-CH" sz="1200" kern="1200" dirty="0" err="1" smtClean="0">
                <a:solidFill>
                  <a:schemeClr val="tx1"/>
                </a:solidFill>
                <a:effectLst/>
                <a:latin typeface="DIN Next LT Pro" pitchFamily="34" charset="0"/>
                <a:ea typeface="+mn-ea"/>
                <a:cs typeface="+mn-cs"/>
              </a:rPr>
              <a:t>Creatio</a:t>
            </a:r>
            <a:r>
              <a:rPr lang="de-CH" sz="1200" kern="1200" dirty="0" smtClean="0">
                <a:solidFill>
                  <a:schemeClr val="tx1"/>
                </a:solidFill>
                <a:effectLst/>
                <a:latin typeface="DIN Next LT Pro" pitchFamily="34" charset="0"/>
                <a:ea typeface="+mn-ea"/>
                <a:cs typeface="+mn-cs"/>
              </a:rPr>
              <a:t> ex </a:t>
            </a:r>
            <a:r>
              <a:rPr lang="de-CH" sz="1200" kern="1200" dirty="0" err="1" smtClean="0">
                <a:solidFill>
                  <a:schemeClr val="tx1"/>
                </a:solidFill>
                <a:effectLst/>
                <a:latin typeface="DIN Next LT Pro" pitchFamily="34" charset="0"/>
                <a:ea typeface="+mn-ea"/>
                <a:cs typeface="+mn-cs"/>
              </a:rPr>
              <a:t>Nihilio</a:t>
            </a:r>
            <a:r>
              <a:rPr lang="de-CH" sz="1200" kern="1200" dirty="0" smtClean="0">
                <a:solidFill>
                  <a:schemeClr val="tx1"/>
                </a:solidFill>
                <a:effectLst/>
                <a:latin typeface="DIN Next LT Pro" pitchFamily="34" charset="0"/>
                <a:ea typeface="+mn-ea"/>
                <a:cs typeface="+mn-cs"/>
              </a:rPr>
              <a:t>» im Zweiten </a:t>
            </a:r>
            <a:r>
              <a:rPr lang="de-CH" sz="1200" kern="1200" dirty="0" err="1" smtClean="0">
                <a:solidFill>
                  <a:schemeClr val="tx1"/>
                </a:solidFill>
                <a:effectLst/>
                <a:latin typeface="DIN Next LT Pro" pitchFamily="34" charset="0"/>
                <a:ea typeface="+mn-ea"/>
                <a:cs typeface="+mn-cs"/>
              </a:rPr>
              <a:t>Makkabäerbuch</a:t>
            </a:r>
            <a:r>
              <a:rPr lang="de-CH" sz="1200" kern="1200" dirty="0" smtClean="0">
                <a:solidFill>
                  <a:schemeClr val="tx1"/>
                </a:solidFill>
                <a:effectLst/>
                <a:latin typeface="DIN Next LT Pro" pitchFamily="34" charset="0"/>
                <a:ea typeface="+mn-ea"/>
                <a:cs typeface="+mn-cs"/>
              </a:rPr>
              <a:t>. Während in Genesis 1 am Anfang der Schöpfung schon etwas zu existieren scheint, eine Art ungeformte, finstere Chaosmasse (</a:t>
            </a:r>
            <a:r>
              <a:rPr lang="de-CH" sz="1200" i="1" kern="1200" dirty="0" err="1" smtClean="0">
                <a:solidFill>
                  <a:schemeClr val="tx1"/>
                </a:solidFill>
                <a:effectLst/>
                <a:latin typeface="DIN Next LT Pro" pitchFamily="34" charset="0"/>
                <a:ea typeface="+mn-ea"/>
                <a:cs typeface="+mn-cs"/>
              </a:rPr>
              <a:t>tohuwabohu</a:t>
            </a:r>
            <a:r>
              <a:rPr lang="de-CH" sz="1200" kern="1200" dirty="0" smtClean="0">
                <a:solidFill>
                  <a:schemeClr val="tx1"/>
                </a:solidFill>
                <a:effectLst/>
                <a:latin typeface="DIN Next LT Pro" pitchFamily="34" charset="0"/>
                <a:ea typeface="+mn-ea"/>
                <a:cs typeface="+mn-cs"/>
              </a:rPr>
              <a:t>), wird hier ein Schritt weitergegangen: Gott schafft aus dem Nichts. </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der griechischen Philosophie (Parmenides, </a:t>
            </a:r>
            <a:r>
              <a:rPr lang="de-CH" sz="1200" kern="1200" dirty="0" err="1" smtClean="0">
                <a:solidFill>
                  <a:schemeClr val="tx1"/>
                </a:solidFill>
                <a:effectLst/>
                <a:latin typeface="DIN Next LT Pro" pitchFamily="34" charset="0"/>
                <a:ea typeface="+mn-ea"/>
                <a:cs typeface="+mn-cs"/>
              </a:rPr>
              <a:t>Melissos</a:t>
            </a:r>
            <a:r>
              <a:rPr lang="de-CH" sz="1200" kern="1200" dirty="0" smtClean="0">
                <a:solidFill>
                  <a:schemeClr val="tx1"/>
                </a:solidFill>
                <a:effectLst/>
                <a:latin typeface="DIN Next LT Pro" pitchFamily="34" charset="0"/>
                <a:ea typeface="+mn-ea"/>
                <a:cs typeface="+mn-cs"/>
              </a:rPr>
              <a:t>, Aristoteles) gibt es die Formel "aus nichts entsteht nichts". Eventuell polemischer Kontrapunkt dagegen?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Bild:</a:t>
            </a:r>
            <a:r>
              <a:rPr lang="de-CH" sz="1200" kern="1200" baseline="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William Blake, Der Alte der Tage, 1824, Whitworth Art Gallery, Manchester</a:t>
            </a:r>
          </a:p>
          <a:p>
            <a:pPr marL="171450" indent="-171450">
              <a:buFont typeface="Arial" panose="020B0604020202020204" pitchFamily="34" charset="0"/>
              <a:buChar char="•"/>
            </a:pP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46</a:t>
            </a:fld>
            <a:endParaRPr lang="de-CH" altLang="de-DE"/>
          </a:p>
        </p:txBody>
      </p:sp>
    </p:spTree>
    <p:extLst>
      <p:ext uri="{BB962C8B-B14F-4D97-AF65-F5344CB8AC3E}">
        <p14:creationId xmlns:p14="http://schemas.microsoft.com/office/powerpoint/2010/main" val="89946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err="1" smtClean="0">
                <a:solidFill>
                  <a:schemeClr val="tx1"/>
                </a:solidFill>
                <a:effectLst/>
                <a:latin typeface="DIN Next LT Pro" pitchFamily="34" charset="0"/>
                <a:ea typeface="+mn-ea"/>
                <a:cs typeface="+mn-cs"/>
              </a:rPr>
              <a:t>Clash</a:t>
            </a:r>
            <a:r>
              <a:rPr lang="de-CH" sz="1200" kern="1200" dirty="0" smtClean="0">
                <a:solidFill>
                  <a:schemeClr val="tx1"/>
                </a:solidFill>
                <a:effectLst/>
                <a:latin typeface="DIN Next LT Pro" pitchFamily="34" charset="0"/>
                <a:ea typeface="+mn-ea"/>
                <a:cs typeface="+mn-cs"/>
              </a:rPr>
              <a:t> </a:t>
            </a:r>
            <a:r>
              <a:rPr lang="de-CH" sz="1200" kern="1200" dirty="0" err="1" smtClean="0">
                <a:solidFill>
                  <a:schemeClr val="tx1"/>
                </a:solidFill>
                <a:effectLst/>
                <a:latin typeface="DIN Next LT Pro" pitchFamily="34" charset="0"/>
                <a:ea typeface="+mn-ea"/>
                <a:cs typeface="+mn-cs"/>
              </a:rPr>
              <a:t>of</a:t>
            </a:r>
            <a:r>
              <a:rPr lang="de-CH" sz="1200" kern="1200" dirty="0" smtClean="0">
                <a:solidFill>
                  <a:schemeClr val="tx1"/>
                </a:solidFill>
                <a:effectLst/>
                <a:latin typeface="DIN Next LT Pro" pitchFamily="34" charset="0"/>
                <a:ea typeface="+mn-ea"/>
                <a:cs typeface="+mn-cs"/>
              </a:rPr>
              <a:t> </a:t>
            </a:r>
            <a:r>
              <a:rPr lang="de-CH" sz="1200" kern="1200" dirty="0" err="1" smtClean="0">
                <a:solidFill>
                  <a:schemeClr val="tx1"/>
                </a:solidFill>
                <a:effectLst/>
                <a:latin typeface="DIN Next LT Pro" pitchFamily="34" charset="0"/>
                <a:ea typeface="+mn-ea"/>
                <a:cs typeface="+mn-cs"/>
              </a:rPr>
              <a:t>Cultures</a:t>
            </a:r>
            <a:r>
              <a:rPr lang="de-CH" sz="1200" kern="1200" dirty="0" smtClean="0">
                <a:solidFill>
                  <a:schemeClr val="tx1"/>
                </a:solidFill>
                <a:effectLst/>
                <a:latin typeface="DIN Next LT Pro" pitchFamily="34" charset="0"/>
                <a:ea typeface="+mn-ea"/>
                <a:cs typeface="+mn-cs"/>
              </a:rPr>
              <a:t> (1. Makkabäer 1,38)</a:t>
            </a:r>
          </a:p>
          <a:p>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Keine</a:t>
            </a:r>
            <a:r>
              <a:rPr lang="de-CH" sz="1200" kern="1200" baseline="0" dirty="0" smtClean="0">
                <a:solidFill>
                  <a:schemeClr val="tx1"/>
                </a:solidFill>
                <a:effectLst/>
                <a:latin typeface="DIN Next LT Pro" pitchFamily="34" charset="0"/>
                <a:ea typeface="+mn-ea"/>
                <a:cs typeface="+mn-cs"/>
              </a:rPr>
              <a:t> Erfindung von heute: </a:t>
            </a:r>
            <a:r>
              <a:rPr lang="de-CH" sz="1200" kern="1200" dirty="0" smtClean="0">
                <a:solidFill>
                  <a:schemeClr val="tx1"/>
                </a:solidFill>
                <a:effectLst/>
                <a:latin typeface="DIN Next LT Pro" pitchFamily="34" charset="0"/>
                <a:ea typeface="+mn-ea"/>
                <a:cs typeface="+mn-cs"/>
              </a:rPr>
              <a:t>Die eigene Kultur und der eigene Glaube in Auseinandersetzung mit einer fremden Kultur im Ersten </a:t>
            </a:r>
            <a:r>
              <a:rPr lang="de-CH" sz="1200" kern="1200" dirty="0" err="1" smtClean="0">
                <a:solidFill>
                  <a:schemeClr val="tx1"/>
                </a:solidFill>
                <a:effectLst/>
                <a:latin typeface="DIN Next LT Pro" pitchFamily="34" charset="0"/>
                <a:ea typeface="+mn-ea"/>
                <a:cs typeface="+mn-cs"/>
              </a:rPr>
              <a:t>Makkabäerbuch</a:t>
            </a:r>
            <a:r>
              <a:rPr lang="de-CH" sz="1200" kern="1200" dirty="0" smtClean="0">
                <a:solidFill>
                  <a:schemeClr val="tx1"/>
                </a:solidFill>
                <a:effectLst/>
                <a:latin typeface="DIN Next LT Pro" pitchFamily="34" charset="0"/>
                <a:ea typeface="+mn-ea"/>
                <a:cs typeface="+mn-cs"/>
              </a:rPr>
              <a:t> </a:t>
            </a:r>
          </a:p>
          <a:p>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DIN Next LT Pro" pitchFamily="34" charset="0"/>
                <a:ea typeface="+mn-ea"/>
                <a:cs typeface="+mn-cs"/>
              </a:rPr>
              <a:t>Bild: Münze mit dem Profil Antiochos IV. </a:t>
            </a:r>
            <a:r>
              <a:rPr lang="de-CH" sz="1200" kern="1200" dirty="0" err="1" smtClean="0">
                <a:solidFill>
                  <a:schemeClr val="tx1"/>
                </a:solidFill>
                <a:effectLst/>
                <a:latin typeface="DIN Next LT Pro" pitchFamily="34" charset="0"/>
                <a:ea typeface="+mn-ea"/>
                <a:cs typeface="+mn-cs"/>
              </a:rPr>
              <a:t>Epiphanes</a:t>
            </a:r>
            <a:r>
              <a:rPr lang="de-CH" sz="1200" kern="1200" dirty="0" smtClean="0">
                <a:solidFill>
                  <a:schemeClr val="tx1"/>
                </a:solidFill>
                <a:effectLst/>
                <a:latin typeface="DIN Next LT Pro" pitchFamily="34" charset="0"/>
                <a:ea typeface="+mn-ea"/>
                <a:cs typeface="+mn-cs"/>
              </a:rPr>
              <a:t> und der Inschrift: Bild Gottes, Bringer des Siegs (um 170 v. Chr.)</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47</a:t>
            </a:fld>
            <a:endParaRPr lang="de-CH" altLang="de-DE"/>
          </a:p>
        </p:txBody>
      </p:sp>
    </p:spTree>
    <p:extLst>
      <p:ext uri="{BB962C8B-B14F-4D97-AF65-F5344CB8AC3E}">
        <p14:creationId xmlns:p14="http://schemas.microsoft.com/office/powerpoint/2010/main" val="1450812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Merkmale der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 der Zürcher Bibel</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Was für die Zürcher Bibel im Allgemeinen gilt, gilt auch für die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Fremdheit bleibt bestehen</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Philologische Genauigkeit</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Sprachliche Schönheit</a:t>
            </a:r>
          </a:p>
          <a:p>
            <a:pPr marL="171450" indent="-171450">
              <a:buFont typeface="Arial" panose="020B0604020202020204" pitchFamily="34" charset="0"/>
              <a:buChar char="•"/>
            </a:pP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48</a:t>
            </a:fld>
            <a:endParaRPr lang="de-CH" altLang="de-DE"/>
          </a:p>
        </p:txBody>
      </p:sp>
    </p:spTree>
    <p:extLst>
      <p:ext uri="{BB962C8B-B14F-4D97-AF65-F5344CB8AC3E}">
        <p14:creationId xmlns:p14="http://schemas.microsoft.com/office/powerpoint/2010/main" val="220295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b="0" u="none" kern="1200" dirty="0" smtClean="0">
                <a:solidFill>
                  <a:schemeClr val="tx1"/>
                </a:solidFill>
                <a:effectLst/>
                <a:latin typeface="DIN Next LT Pro" pitchFamily="34" charset="0"/>
                <a:ea typeface="+mn-ea"/>
                <a:cs typeface="+mn-cs"/>
              </a:rPr>
              <a:t>Zur </a:t>
            </a:r>
            <a:r>
              <a:rPr lang="de-DE" sz="1200" b="0" u="none" kern="1200" dirty="0" smtClean="0">
                <a:solidFill>
                  <a:schemeClr val="tx1"/>
                </a:solidFill>
                <a:effectLst/>
                <a:latin typeface="DIN Next LT Pro" pitchFamily="34" charset="0"/>
                <a:ea typeface="+mn-ea"/>
                <a:cs typeface="+mn-cs"/>
              </a:rPr>
              <a:t>philologischen Genauigkeit – Wahrung der Fremdheit: </a:t>
            </a:r>
            <a:r>
              <a:rPr lang="de-DE" sz="1200" kern="1200" dirty="0" smtClean="0">
                <a:solidFill>
                  <a:schemeClr val="tx1"/>
                </a:solidFill>
                <a:effectLst/>
                <a:latin typeface="DIN Next LT Pro" pitchFamily="34" charset="0"/>
                <a:ea typeface="+mn-ea"/>
                <a:cs typeface="+mn-cs"/>
              </a:rPr>
              <a:t>Textbeispiel 1. Makkabäer 3,43 / 1. Makkabäer 10,39</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Alle neu übersetzten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Bücher wurden auf der Grundlage wissenschaftlicher Ausgaben der griechischen Texte übersetzt. Diese wissenschaftlichen</a:t>
            </a:r>
            <a:r>
              <a:rPr lang="de-CH" sz="1200" kern="1200" baseline="0" dirty="0" smtClean="0">
                <a:solidFill>
                  <a:schemeClr val="tx1"/>
                </a:solidFill>
                <a:effectLst/>
                <a:latin typeface="DIN Next LT Pro" pitchFamily="34" charset="0"/>
                <a:ea typeface="+mn-ea"/>
                <a:cs typeface="+mn-cs"/>
              </a:rPr>
              <a:t> Ausgaben </a:t>
            </a:r>
            <a:r>
              <a:rPr lang="de-CH" sz="1200" kern="1200" baseline="0" dirty="0" err="1" smtClean="0">
                <a:solidFill>
                  <a:schemeClr val="tx1"/>
                </a:solidFill>
                <a:effectLst/>
                <a:latin typeface="DIN Next LT Pro" pitchFamily="34" charset="0"/>
                <a:ea typeface="+mn-ea"/>
                <a:cs typeface="+mn-cs"/>
              </a:rPr>
              <a:t>wurdenalle</a:t>
            </a:r>
            <a:r>
              <a:rPr lang="de-CH" sz="1200" kern="1200" baseline="0" dirty="0" smtClean="0">
                <a:solidFill>
                  <a:schemeClr val="tx1"/>
                </a:solidFill>
                <a:effectLst/>
                <a:latin typeface="DIN Next LT Pro" pitchFamily="34" charset="0"/>
                <a:ea typeface="+mn-ea"/>
                <a:cs typeface="+mn-cs"/>
              </a:rPr>
              <a:t> erst</a:t>
            </a:r>
            <a:r>
              <a:rPr lang="de-CH" sz="1200" kern="1200" dirty="0" smtClean="0">
                <a:solidFill>
                  <a:schemeClr val="tx1"/>
                </a:solidFill>
                <a:effectLst/>
                <a:latin typeface="DIN Next LT Pro" pitchFamily="34" charset="0"/>
                <a:ea typeface="+mn-ea"/>
                <a:cs typeface="+mn-cs"/>
              </a:rPr>
              <a:t> nach 1931 veröffentlicht worden sind </a:t>
            </a:r>
            <a:r>
              <a:rPr lang="de-CH" sz="1200" kern="1200" dirty="0" smtClean="0">
                <a:solidFill>
                  <a:schemeClr val="tx1"/>
                </a:solidFill>
                <a:effectLst/>
                <a:latin typeface="+mn-lt"/>
                <a:ea typeface="+mn-ea"/>
                <a:cs typeface="+mn-cs"/>
              </a:rPr>
              <a:t>–</a:t>
            </a:r>
            <a:r>
              <a:rPr lang="de-CH" sz="1200" kern="1200" baseline="0" dirty="0" smtClean="0">
                <a:solidFill>
                  <a:schemeClr val="tx1"/>
                </a:solidFill>
                <a:effectLst/>
                <a:latin typeface="DIN Next LT Pro" pitchFamily="34" charset="0"/>
                <a:ea typeface="+mn-ea"/>
                <a:cs typeface="+mn-cs"/>
              </a:rPr>
              <a:t> </a:t>
            </a:r>
            <a:r>
              <a:rPr lang="de-CH" sz="1200" kern="1200" dirty="0" smtClean="0">
                <a:solidFill>
                  <a:schemeClr val="tx1"/>
                </a:solidFill>
                <a:effectLst/>
                <a:latin typeface="DIN Next LT Pro" pitchFamily="34" charset="0"/>
                <a:ea typeface="+mn-ea"/>
                <a:cs typeface="+mn-cs"/>
              </a:rPr>
              <a:t>also nach der letzten Revision</a:t>
            </a:r>
            <a:r>
              <a:rPr lang="de-CH" sz="1200" kern="1200" baseline="0" dirty="0" smtClean="0">
                <a:solidFill>
                  <a:schemeClr val="tx1"/>
                </a:solidFill>
                <a:effectLst/>
                <a:latin typeface="DIN Next LT Pro" pitchFamily="34" charset="0"/>
                <a:ea typeface="+mn-ea"/>
                <a:cs typeface="+mn-cs"/>
              </a:rPr>
              <a:t> der Zürcher Bibel</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Auf philologische Genauigkeit wurde grossen Wert gelegt, Fremdheit gemäss der Zürcher Übersetzungstradition belassen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So wird in 1. Makkabäer das griechische </a:t>
            </a:r>
            <a:r>
              <a:rPr lang="de-CH" sz="1200" i="1" kern="1200" dirty="0" err="1" smtClean="0">
                <a:solidFill>
                  <a:schemeClr val="tx1"/>
                </a:solidFill>
                <a:effectLst/>
                <a:latin typeface="DIN Next LT Pro" pitchFamily="34" charset="0"/>
                <a:ea typeface="+mn-ea"/>
                <a:cs typeface="+mn-cs"/>
              </a:rPr>
              <a:t>ta</a:t>
            </a:r>
            <a:r>
              <a:rPr lang="de-CH" sz="1200" i="1" kern="1200" dirty="0" smtClean="0">
                <a:solidFill>
                  <a:schemeClr val="tx1"/>
                </a:solidFill>
                <a:effectLst/>
                <a:latin typeface="DIN Next LT Pro" pitchFamily="34" charset="0"/>
                <a:ea typeface="+mn-ea"/>
                <a:cs typeface="+mn-cs"/>
              </a:rPr>
              <a:t> </a:t>
            </a:r>
            <a:r>
              <a:rPr lang="de-CH" sz="1200" i="1" kern="1200" dirty="0" err="1" smtClean="0">
                <a:solidFill>
                  <a:schemeClr val="tx1"/>
                </a:solidFill>
                <a:effectLst/>
                <a:latin typeface="DIN Next LT Pro" pitchFamily="34" charset="0"/>
                <a:ea typeface="+mn-ea"/>
                <a:cs typeface="+mn-cs"/>
              </a:rPr>
              <a:t>hagia</a:t>
            </a:r>
            <a:r>
              <a:rPr lang="de-CH" sz="1200" kern="1200" dirty="0" smtClean="0">
                <a:solidFill>
                  <a:schemeClr val="tx1"/>
                </a:solidFill>
                <a:effectLst/>
                <a:latin typeface="DIN Next LT Pro" pitchFamily="34" charset="0"/>
                <a:ea typeface="+mn-ea"/>
                <a:cs typeface="+mn-cs"/>
              </a:rPr>
              <a:t> konsequent mit «das, was heilig ist» übersetzt. Andere Übersetzungen geben die Formulierung je nach Kontext wieder, was erhebliche Interpretationen voraussetzt. Die Zürcher Übersetzung bleibt in diesem Fall so offen wie der griechische Text. </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49</a:t>
            </a:fld>
            <a:endParaRPr lang="de-CH" altLang="de-DE"/>
          </a:p>
        </p:txBody>
      </p:sp>
    </p:spTree>
    <p:extLst>
      <p:ext uri="{BB962C8B-B14F-4D97-AF65-F5344CB8AC3E}">
        <p14:creationId xmlns:p14="http://schemas.microsoft.com/office/powerpoint/2010/main" val="68398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Schriften in der </a:t>
            </a:r>
            <a:r>
              <a:rPr lang="de-CH" sz="1200" kern="1200" dirty="0" err="1" smtClean="0">
                <a:solidFill>
                  <a:schemeClr val="tx1"/>
                </a:solidFill>
                <a:effectLst/>
                <a:latin typeface="DIN Next LT Pro" pitchFamily="34" charset="0"/>
                <a:ea typeface="+mn-ea"/>
                <a:cs typeface="+mn-cs"/>
              </a:rPr>
              <a:t>Froschauerbibel</a:t>
            </a:r>
            <a:r>
              <a:rPr lang="de-CH" sz="1200" kern="1200" dirty="0" smtClean="0">
                <a:solidFill>
                  <a:schemeClr val="tx1"/>
                </a:solidFill>
                <a:effectLst/>
                <a:latin typeface="DIN Next LT Pro" pitchFamily="34" charset="0"/>
                <a:ea typeface="+mn-ea"/>
                <a:cs typeface="+mn-cs"/>
              </a:rPr>
              <a:t> von 1531 </a:t>
            </a:r>
            <a:endParaRPr lang="de-CH" sz="1200" kern="1200" dirty="0">
              <a:solidFill>
                <a:schemeClr val="tx1"/>
              </a:solidFill>
              <a:effectLst/>
              <a:latin typeface="DIN Next LT Pro" pitchFamily="34" charset="0"/>
              <a:ea typeface="+mn-ea"/>
              <a:cs typeface="+mn-cs"/>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a:t>
            </a:fld>
            <a:endParaRPr lang="de-CH" altLang="de-DE"/>
          </a:p>
        </p:txBody>
      </p:sp>
    </p:spTree>
    <p:extLst>
      <p:ext uri="{BB962C8B-B14F-4D97-AF65-F5344CB8AC3E}">
        <p14:creationId xmlns:p14="http://schemas.microsoft.com/office/powerpoint/2010/main" val="222463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none" kern="1200" dirty="0" smtClean="0">
                <a:solidFill>
                  <a:schemeClr val="tx1"/>
                </a:solidFill>
                <a:effectLst/>
                <a:latin typeface="DIN Next LT Pro" pitchFamily="34" charset="0"/>
                <a:ea typeface="+mn-ea"/>
                <a:cs typeface="+mn-cs"/>
              </a:rPr>
              <a:t>Zur </a:t>
            </a:r>
            <a:r>
              <a:rPr lang="de-DE" sz="1200" u="none" kern="1200" dirty="0" err="1" smtClean="0">
                <a:solidFill>
                  <a:schemeClr val="tx1"/>
                </a:solidFill>
                <a:effectLst/>
                <a:latin typeface="DIN Next LT Pro" pitchFamily="34" charset="0"/>
                <a:ea typeface="+mn-ea"/>
                <a:cs typeface="+mn-cs"/>
              </a:rPr>
              <a:t>zeitgemässen</a:t>
            </a:r>
            <a:r>
              <a:rPr lang="de-DE" sz="1200" u="none" kern="1200" dirty="0" smtClean="0">
                <a:solidFill>
                  <a:schemeClr val="tx1"/>
                </a:solidFill>
                <a:effectLst/>
                <a:latin typeface="DIN Next LT Pro" pitchFamily="34" charset="0"/>
                <a:ea typeface="+mn-ea"/>
                <a:cs typeface="+mn-cs"/>
              </a:rPr>
              <a:t> Sprache: Textbeispiel Jesus </a:t>
            </a:r>
            <a:r>
              <a:rPr lang="de-DE" sz="1200" u="none" kern="1200" dirty="0" err="1" smtClean="0">
                <a:solidFill>
                  <a:schemeClr val="tx1"/>
                </a:solidFill>
                <a:effectLst/>
                <a:latin typeface="DIN Next LT Pro" pitchFamily="34" charset="0"/>
                <a:ea typeface="+mn-ea"/>
                <a:cs typeface="+mn-cs"/>
              </a:rPr>
              <a:t>Sirach</a:t>
            </a:r>
            <a:r>
              <a:rPr lang="de-DE" sz="1200" u="none" kern="1200" dirty="0" smtClean="0">
                <a:solidFill>
                  <a:schemeClr val="tx1"/>
                </a:solidFill>
                <a:effectLst/>
                <a:latin typeface="DIN Next LT Pro" pitchFamily="34" charset="0"/>
                <a:ea typeface="+mn-ea"/>
                <a:cs typeface="+mn-cs"/>
              </a:rPr>
              <a:t> 25,1</a:t>
            </a:r>
          </a:p>
          <a:p>
            <a:endParaRPr lang="de-CH" sz="1200" u="none"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u="none" kern="1200" dirty="0" smtClean="0">
                <a:solidFill>
                  <a:schemeClr val="tx1"/>
                </a:solidFill>
                <a:effectLst/>
                <a:latin typeface="DIN Next LT Pro" pitchFamily="34" charset="0"/>
                <a:ea typeface="+mn-ea"/>
                <a:cs typeface="+mn-cs"/>
              </a:rPr>
              <a:t>Die Zürcher Bibel bemüht sich nicht nur um Texttreue, sondern auch um eine moderne, gepflegte Sprache und eine gute Lesbarkeit</a:t>
            </a:r>
          </a:p>
          <a:p>
            <a:pPr marL="171450" lvl="0" indent="-171450">
              <a:buFont typeface="Arial" panose="020B0604020202020204" pitchFamily="34" charset="0"/>
              <a:buChar char="•"/>
            </a:pPr>
            <a:r>
              <a:rPr lang="de-DE" sz="1200" u="none" kern="1200" dirty="0" smtClean="0">
                <a:solidFill>
                  <a:schemeClr val="tx1"/>
                </a:solidFill>
                <a:effectLst/>
                <a:latin typeface="DIN Next LT Pro" pitchFamily="34" charset="0"/>
                <a:ea typeface="+mn-ea"/>
                <a:cs typeface="+mn-cs"/>
              </a:rPr>
              <a:t>So wird etwa aus dem «Begehr» das «Verlangen», die Reihenfolge Mann und Frau wird getauscht</a:t>
            </a:r>
            <a:endParaRPr lang="de-CH" sz="1200" u="none" kern="1200" dirty="0" smtClean="0">
              <a:solidFill>
                <a:schemeClr val="tx1"/>
              </a:solidFill>
              <a:effectLst/>
              <a:latin typeface="DIN Next LT Pro" pitchFamily="34" charset="0"/>
              <a:ea typeface="+mn-ea"/>
              <a:cs typeface="+mn-cs"/>
            </a:endParaRPr>
          </a:p>
          <a:p>
            <a:endParaRPr lang="de-CH" u="none"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50</a:t>
            </a:fld>
            <a:endParaRPr lang="de-CH" altLang="de-DE"/>
          </a:p>
        </p:txBody>
      </p:sp>
    </p:spTree>
    <p:extLst>
      <p:ext uri="{BB962C8B-B14F-4D97-AF65-F5344CB8AC3E}">
        <p14:creationId xmlns:p14="http://schemas.microsoft.com/office/powerpoint/2010/main" val="2570975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Natürlich ist der Wortlaut der Übersetzung das Wichtigste, das eine neue Bibelübersetzung zu bieten hat</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Daneben aber kommt es auch auf die Aufmachung an, auf das, was sie über den Bibeltext hinaus bietet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51</a:t>
            </a:fld>
            <a:endParaRPr lang="de-CH" altLang="de-DE"/>
          </a:p>
        </p:txBody>
      </p:sp>
    </p:spTree>
    <p:extLst>
      <p:ext uri="{BB962C8B-B14F-4D97-AF65-F5344CB8AC3E}">
        <p14:creationId xmlns:p14="http://schemas.microsoft.com/office/powerpoint/2010/main" val="1985011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DIN Next LT Pro" pitchFamily="34" charset="0"/>
                <a:ea typeface="+mn-ea"/>
                <a:cs typeface="+mn-cs"/>
              </a:rPr>
              <a:t>Hier ein Blick ins Innere der neuen Zürcher Bibel:</a:t>
            </a:r>
          </a:p>
          <a:p>
            <a:pPr lvl="0"/>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Gegenüber der alten Zürcher Bibel fallen zwei Dinge ins Auge:</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die Parallelstellen am Rand (solche hatte es auch in der alten Übersetzung; allerdings weniger und am Ende jedes Abschnittes)</a:t>
            </a:r>
            <a:br>
              <a:rPr lang="de-CH" sz="1200" kern="1200" dirty="0" smtClean="0">
                <a:solidFill>
                  <a:schemeClr val="tx1"/>
                </a:solidFill>
                <a:effectLst/>
                <a:latin typeface="DIN Next LT Pro" pitchFamily="34" charset="0"/>
                <a:ea typeface="+mn-ea"/>
                <a:cs typeface="+mn-cs"/>
              </a:rPr>
            </a:br>
            <a:r>
              <a:rPr lang="de-CH" sz="1200" kern="1200" dirty="0" smtClean="0">
                <a:solidFill>
                  <a:schemeClr val="tx1"/>
                </a:solidFill>
                <a:effectLst/>
                <a:latin typeface="DIN Next LT Pro" pitchFamily="34" charset="0"/>
                <a:ea typeface="+mn-ea"/>
                <a:cs typeface="+mn-cs"/>
              </a:rPr>
              <a:t>– und die Fussnoten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den Fussnoten – es sind wenige – werden einerseits die wenigen Fälle vermerkt, wo die Übersetzung vom hebräischen oder griechischen Grundtext abweicht; andererseits wird hier z. T. auf alternative Übersetzungsmöglichkeiten aufmerksam gemacht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52</a:t>
            </a:fld>
            <a:endParaRPr lang="de-CH" altLang="de-DE"/>
          </a:p>
        </p:txBody>
      </p:sp>
    </p:spTree>
    <p:extLst>
      <p:ext uri="{BB962C8B-B14F-4D97-AF65-F5344CB8AC3E}">
        <p14:creationId xmlns:p14="http://schemas.microsoft.com/office/powerpoint/2010/main" val="4197547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kern="1200" dirty="0" smtClean="0">
                <a:solidFill>
                  <a:schemeClr val="tx1"/>
                </a:solidFill>
                <a:effectLst/>
                <a:latin typeface="DIN Next LT Pro" pitchFamily="34" charset="0"/>
                <a:ea typeface="+mn-ea"/>
                <a:cs typeface="+mn-cs"/>
              </a:rPr>
              <a:t>Ein Blick ins Innere der zweispaltigen Zürcher Bibel</a:t>
            </a:r>
          </a:p>
          <a:p>
            <a:endParaRPr lang="de-CH" dirty="0"/>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53</a:t>
            </a:fld>
            <a:endParaRPr lang="de-CH" altLang="de-DE"/>
          </a:p>
        </p:txBody>
      </p:sp>
    </p:spTree>
    <p:extLst>
      <p:ext uri="{BB962C8B-B14F-4D97-AF65-F5344CB8AC3E}">
        <p14:creationId xmlns:p14="http://schemas.microsoft.com/office/powerpoint/2010/main" val="1719457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Neu gegenüber der alten Zürcher Bibel ist sodann, dass jedem einzelnen biblischen Buch eine 1</a:t>
            </a:r>
            <a:r>
              <a:rPr lang="de-CH" sz="1200" kern="1200" dirty="0" smtClean="0">
                <a:solidFill>
                  <a:schemeClr val="tx1"/>
                </a:solidFill>
                <a:effectLst/>
                <a:latin typeface="+mn-lt"/>
                <a:ea typeface="+mn-ea"/>
                <a:cs typeface="+mn-cs"/>
              </a:rPr>
              <a:t>–</a:t>
            </a:r>
            <a:r>
              <a:rPr lang="de-CH" sz="1200" kern="1200" dirty="0" smtClean="0">
                <a:solidFill>
                  <a:schemeClr val="tx1"/>
                </a:solidFill>
                <a:effectLst/>
                <a:latin typeface="DIN Next LT Pro" pitchFamily="34" charset="0"/>
                <a:ea typeface="+mn-ea"/>
                <a:cs typeface="+mn-cs"/>
              </a:rPr>
              <a:t>2-seitige Einleitung vorangestellt wird</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In diesen Einleitungen finden sich Informationen über den Inhalt und die Entstehung des jeweiligen Buches</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54</a:t>
            </a:fld>
            <a:endParaRPr lang="de-CH" altLang="de-DE"/>
          </a:p>
        </p:txBody>
      </p:sp>
    </p:spTree>
    <p:extLst>
      <p:ext uri="{BB962C8B-B14F-4D97-AF65-F5344CB8AC3E}">
        <p14:creationId xmlns:p14="http://schemas.microsoft.com/office/powerpoint/2010/main" val="1116161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Für alle Leser und Leserinnen der Zürcher Bibel gibt es in allen ihren Ausgaben eine weitere Hilfe: ein ca. 150-seitiges Glossar von A (A und O) bis Z (Zungenrede)</a:t>
            </a: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Darin werden Namen und Orte erklärt, Bräuche, theologische Vorstellungen, etc.</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Beispiele solcher Begriffe: A und O, Aaron, Abba, Abendmahl, abfallen, Abgabe, Abraham und Sara, Adam und Eva, Ägypter, Allerheiligstes, Asaf, </a:t>
            </a:r>
            <a:r>
              <a:rPr lang="de-CH" sz="1200" kern="1200" dirty="0" err="1" smtClean="0">
                <a:solidFill>
                  <a:schemeClr val="tx1"/>
                </a:solidFill>
                <a:effectLst/>
                <a:latin typeface="DIN Next LT Pro" pitchFamily="34" charset="0"/>
                <a:ea typeface="+mn-ea"/>
                <a:cs typeface="+mn-cs"/>
              </a:rPr>
              <a:t>Aschera</a:t>
            </a:r>
            <a:r>
              <a:rPr lang="de-CH" sz="1200" kern="1200" dirty="0" smtClean="0">
                <a:solidFill>
                  <a:schemeClr val="tx1"/>
                </a:solidFill>
                <a:effectLst/>
                <a:latin typeface="DIN Next LT Pro" pitchFamily="34" charset="0"/>
                <a:ea typeface="+mn-ea"/>
                <a:cs typeface="+mn-cs"/>
              </a:rPr>
              <a:t>, Assyrer, Asylstädte, Auferstehung, Aussatz, Auszug, ...</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55</a:t>
            </a:fld>
            <a:endParaRPr lang="de-CH" altLang="de-DE"/>
          </a:p>
        </p:txBody>
      </p:sp>
    </p:spTree>
    <p:extLst>
      <p:ext uri="{BB962C8B-B14F-4D97-AF65-F5344CB8AC3E}">
        <p14:creationId xmlns:p14="http://schemas.microsoft.com/office/powerpoint/2010/main" val="686827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Wie für Bibelausgaben üblich, bietet auch die Zürcher Bibel etliche Karten, auf denen man sich über die Geografie des antiken Israels und der antiken Welt orientieren kann.</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Diese Karte hier ist aus der Zeit «zwischen den Testamenten», in der die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 entstanden sind.</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56</a:t>
            </a:fld>
            <a:endParaRPr lang="de-CH" altLang="de-DE"/>
          </a:p>
        </p:txBody>
      </p:sp>
    </p:spTree>
    <p:extLst>
      <p:ext uri="{BB962C8B-B14F-4D97-AF65-F5344CB8AC3E}">
        <p14:creationId xmlns:p14="http://schemas.microsoft.com/office/powerpoint/2010/main" val="38652562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Unter</a:t>
            </a:r>
            <a:r>
              <a:rPr lang="de-CH" sz="1200" kern="1200" baseline="0" dirty="0" smtClean="0">
                <a:solidFill>
                  <a:schemeClr val="tx1"/>
                </a:solidFill>
                <a:effectLst/>
                <a:latin typeface="DIN Next LT Pro" pitchFamily="34" charset="0"/>
                <a:ea typeface="+mn-ea"/>
                <a:cs typeface="+mn-cs"/>
              </a:rPr>
              <a:t> den verschiedenen Ausgaben der Zürcher Bibel gibt es </a:t>
            </a:r>
            <a:r>
              <a:rPr lang="de-CH" sz="1200" kern="1200" dirty="0" smtClean="0">
                <a:solidFill>
                  <a:schemeClr val="tx1"/>
                </a:solidFill>
                <a:effectLst/>
                <a:latin typeface="DIN Next LT Pro" pitchFamily="34" charset="0"/>
                <a:ea typeface="+mn-ea"/>
                <a:cs typeface="+mn-cs"/>
              </a:rPr>
              <a:t>drei neue Ausgaben, die die </a:t>
            </a:r>
            <a:r>
              <a:rPr lang="de-CH" sz="1200" kern="1200" dirty="0" err="1" smtClean="0">
                <a:solidFill>
                  <a:schemeClr val="tx1"/>
                </a:solidFill>
                <a:effectLst/>
                <a:latin typeface="DIN Next LT Pro" pitchFamily="34" charset="0"/>
                <a:ea typeface="+mn-ea"/>
                <a:cs typeface="+mn-cs"/>
              </a:rPr>
              <a:t>deuterokanonischen</a:t>
            </a:r>
            <a:r>
              <a:rPr lang="de-CH" sz="1200" kern="1200" dirty="0" smtClean="0">
                <a:solidFill>
                  <a:schemeClr val="tx1"/>
                </a:solidFill>
                <a:effectLst/>
                <a:latin typeface="DIN Next LT Pro" pitchFamily="34" charset="0"/>
                <a:ea typeface="+mn-ea"/>
                <a:cs typeface="+mn-cs"/>
              </a:rPr>
              <a:t> Schriften enthalten:</a:t>
            </a:r>
            <a:r>
              <a:rPr lang="de-CH" sz="1200" kern="1200" baseline="0" dirty="0" smtClean="0">
                <a:solidFill>
                  <a:schemeClr val="tx1"/>
                </a:solidFill>
                <a:effectLst/>
                <a:latin typeface="DIN Next LT Pro" pitchFamily="34" charset="0"/>
                <a:ea typeface="+mn-ea"/>
                <a:cs typeface="+mn-cs"/>
              </a:rPr>
              <a:t> …</a:t>
            </a:r>
            <a:endParaRPr lang="de-CH" sz="1200" kern="1200" dirty="0" smtClean="0">
              <a:solidFill>
                <a:schemeClr val="tx1"/>
              </a:solidFill>
              <a:effectLst/>
              <a:latin typeface="DIN Next LT Pro" pitchFamily="34" charset="0"/>
              <a:ea typeface="+mn-ea"/>
              <a:cs typeface="+mn-cs"/>
            </a:endParaRP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57</a:t>
            </a:fld>
            <a:endParaRPr lang="de-CH" altLang="de-DE"/>
          </a:p>
        </p:txBody>
      </p:sp>
    </p:spTree>
    <p:extLst>
      <p:ext uri="{BB962C8B-B14F-4D97-AF65-F5344CB8AC3E}">
        <p14:creationId xmlns:p14="http://schemas.microsoft.com/office/powerpoint/2010/main" val="349531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Zürcher Bibel – Hardcover grün: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Für das persönliche</a:t>
            </a:r>
            <a:r>
              <a:rPr lang="de-CH" sz="1200" kern="1200" baseline="0" dirty="0" smtClean="0">
                <a:solidFill>
                  <a:schemeClr val="tx1"/>
                </a:solidFill>
                <a:effectLst/>
                <a:latin typeface="DIN Next LT Pro" pitchFamily="34" charset="0"/>
                <a:ea typeface="+mn-ea"/>
                <a:cs typeface="+mn-cs"/>
              </a:rPr>
              <a:t> Bibelstudium</a:t>
            </a:r>
            <a:endParaRPr lang="de-CH" sz="1200" kern="1200" dirty="0" smtClean="0">
              <a:solidFill>
                <a:schemeClr val="tx1"/>
              </a:solidFill>
              <a:effectLst/>
              <a:latin typeface="DIN Next LT Pro" pitchFamily="34" charset="0"/>
              <a:ea typeface="+mn-ea"/>
              <a:cs typeface="+mn-cs"/>
            </a:endParaRPr>
          </a:p>
          <a:p>
            <a:endParaRPr lang="de-CH" dirty="0"/>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58</a:t>
            </a:fld>
            <a:endParaRPr lang="de-CH" altLang="de-DE"/>
          </a:p>
        </p:txBody>
      </p:sp>
    </p:spTree>
    <p:extLst>
      <p:ext uri="{BB962C8B-B14F-4D97-AF65-F5344CB8AC3E}">
        <p14:creationId xmlns:p14="http://schemas.microsoft.com/office/powerpoint/2010/main" val="2493855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Zürcher Bibel – Traubibel Leinen rubinrot:</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dirty="0" smtClean="0">
                <a:latin typeface="DIN Next LT Pro" pitchFamily="34" charset="0"/>
              </a:rPr>
              <a:t>Ideal</a:t>
            </a:r>
            <a:r>
              <a:rPr lang="de-CH" baseline="0" dirty="0" smtClean="0">
                <a:latin typeface="DIN Next LT Pro" pitchFamily="34" charset="0"/>
              </a:rPr>
              <a:t> für ökumenische Trauungen</a:t>
            </a:r>
          </a:p>
          <a:p>
            <a:pPr marL="171450" indent="-171450">
              <a:buFont typeface="Arial" panose="020B0604020202020204" pitchFamily="34" charset="0"/>
              <a:buChar char="•"/>
            </a:pPr>
            <a:r>
              <a:rPr lang="de-CH" baseline="0" dirty="0" smtClean="0">
                <a:latin typeface="DIN Next LT Pro" pitchFamily="34" charset="0"/>
              </a:rPr>
              <a:t>Grössere Schrift</a:t>
            </a:r>
            <a:endParaRPr lang="de-CH" dirty="0" smtClean="0">
              <a:latin typeface="DIN Next LT Pro" pitchFamily="34" charset="0"/>
            </a:endParaRPr>
          </a:p>
          <a:p>
            <a:endParaRPr lang="de-CH" dirty="0"/>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59</a:t>
            </a:fld>
            <a:endParaRPr lang="de-CH" altLang="de-DE"/>
          </a:p>
        </p:txBody>
      </p:sp>
    </p:spTree>
    <p:extLst>
      <p:ext uri="{BB962C8B-B14F-4D97-AF65-F5344CB8AC3E}">
        <p14:creationId xmlns:p14="http://schemas.microsoft.com/office/powerpoint/2010/main" val="290091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err="1" smtClean="0">
                <a:solidFill>
                  <a:schemeClr val="tx1"/>
                </a:solidFill>
                <a:effectLst/>
                <a:latin typeface="DIN Next LT Pro" pitchFamily="34" charset="0"/>
                <a:ea typeface="+mn-ea"/>
                <a:cs typeface="+mn-cs"/>
              </a:rPr>
              <a:t>Froschauer</a:t>
            </a:r>
            <a:r>
              <a:rPr lang="de-DE" sz="1200" kern="1200" dirty="0" smtClean="0">
                <a:solidFill>
                  <a:schemeClr val="tx1"/>
                </a:solidFill>
                <a:effectLst/>
                <a:latin typeface="DIN Next LT Pro" pitchFamily="34" charset="0"/>
                <a:ea typeface="+mn-ea"/>
                <a:cs typeface="+mn-cs"/>
              </a:rPr>
              <a:t> war der Drucker, bei dem die Zürcher-Bibel von 1531 gedruckt wurde</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Vor der Erfindung des Buchdrucks war jede Bibel ein handgeschriebenes Unikat; nur Kirchen und ganz reiche Leute konnten sich eine Bibel leisten</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Erst durch die Erfindung des Buchdrucks wurde es möglich, dass sich auch Privatpersonen eine Bibel erwerben konnten</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Buchdruck: Anfänge zu Beginn des 15. Jh.  (Druck von Büchern von ihm Holzschnitt hergestellten Drucktafeln); Durchbruch Mitte 15. Jh. (Johannes Gutenberg; Drucktafeln aus beweglichen Lettern aus Metall zusammengesetzt)</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Durch dieses Verfahren konnten mit einer Drucktafel viele Bibeln gedruckt werden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Heute: Computer-Zeitalter auch im Buchdruck; Zürcher Bibel wurde mit einem modernen Satz-Programm hergestellt</a:t>
            </a:r>
          </a:p>
          <a:p>
            <a:pPr mar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Bild: Druckerstube des 16. Jahrhunderts</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a:t>
            </a:fld>
            <a:endParaRPr lang="de-CH" altLang="de-DE"/>
          </a:p>
        </p:txBody>
      </p:sp>
    </p:spTree>
    <p:extLst>
      <p:ext uri="{BB962C8B-B14F-4D97-AF65-F5344CB8AC3E}">
        <p14:creationId xmlns:p14="http://schemas.microsoft.com/office/powerpoint/2010/main" val="19435516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err="1" smtClean="0">
                <a:solidFill>
                  <a:schemeClr val="tx1"/>
                </a:solidFill>
                <a:effectLst/>
                <a:latin typeface="DIN Next LT Pro" pitchFamily="34" charset="0"/>
                <a:ea typeface="+mn-ea"/>
                <a:cs typeface="+mn-cs"/>
              </a:rPr>
              <a:t>Deuterokanonische</a:t>
            </a:r>
            <a:r>
              <a:rPr lang="de-CH" sz="1200" kern="1200" dirty="0" smtClean="0">
                <a:solidFill>
                  <a:schemeClr val="tx1"/>
                </a:solidFill>
                <a:effectLst/>
                <a:latin typeface="DIN Next LT Pro" pitchFamily="34" charset="0"/>
                <a:ea typeface="+mn-ea"/>
                <a:cs typeface="+mn-cs"/>
              </a:rPr>
              <a:t> Schriften – </a:t>
            </a:r>
            <a:r>
              <a:rPr lang="de-CH" sz="1200" kern="1200" dirty="0" err="1" smtClean="0">
                <a:solidFill>
                  <a:schemeClr val="tx1"/>
                </a:solidFill>
                <a:effectLst/>
                <a:latin typeface="DIN Next LT Pro" pitchFamily="34" charset="0"/>
                <a:ea typeface="+mn-ea"/>
                <a:cs typeface="+mn-cs"/>
              </a:rPr>
              <a:t>Separata</a:t>
            </a:r>
            <a:r>
              <a:rPr lang="de-CH" sz="1200" kern="1200" dirty="0" smtClean="0">
                <a:solidFill>
                  <a:schemeClr val="tx1"/>
                </a:solidFill>
                <a:effectLst/>
                <a:latin typeface="DIN Next LT Pro" pitchFamily="34" charset="0"/>
                <a:ea typeface="+mn-ea"/>
                <a:cs typeface="+mn-cs"/>
              </a:rPr>
              <a:t> Ausgabe:</a:t>
            </a:r>
          </a:p>
          <a:p>
            <a:pPr marL="0" lvl="0" indent="0">
              <a:buFont typeface="Arial" panose="020B0604020202020204" pitchFamily="34" charset="0"/>
              <a:buNone/>
            </a:pPr>
            <a:endParaRPr lang="de-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Für</a:t>
            </a:r>
            <a:r>
              <a:rPr lang="de-CH" sz="1200" kern="1200" baseline="0" dirty="0" smtClean="0">
                <a:solidFill>
                  <a:schemeClr val="tx1"/>
                </a:solidFill>
                <a:effectLst/>
                <a:latin typeface="+mn-lt"/>
                <a:ea typeface="+mn-ea"/>
                <a:cs typeface="+mn-cs"/>
              </a:rPr>
              <a:t> alle, die bereits eine Zürcher Bibel haben, die sie vervollständigen möchten</a:t>
            </a:r>
            <a:endParaRPr lang="de-CH" sz="1200" kern="1200" dirty="0" smtClean="0">
              <a:solidFill>
                <a:schemeClr val="tx1"/>
              </a:solidFill>
              <a:effectLst/>
              <a:latin typeface="DIN Next LT Pro" pitchFamily="34" charset="0"/>
              <a:ea typeface="+mn-ea"/>
              <a:cs typeface="+mn-cs"/>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60</a:t>
            </a:fld>
            <a:endParaRPr lang="de-CH" altLang="de-DE"/>
          </a:p>
        </p:txBody>
      </p:sp>
    </p:spTree>
    <p:extLst>
      <p:ext uri="{BB962C8B-B14F-4D97-AF65-F5344CB8AC3E}">
        <p14:creationId xmlns:p14="http://schemas.microsoft.com/office/powerpoint/2010/main" val="1557282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Übersicht über das Gesamtsortiment:</a:t>
            </a:r>
          </a:p>
          <a:p>
            <a:pPr mar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 </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Besonders </a:t>
            </a:r>
            <a:r>
              <a:rPr lang="de-CH" sz="1200" kern="1200" dirty="0" err="1" smtClean="0">
                <a:solidFill>
                  <a:schemeClr val="tx1"/>
                </a:solidFill>
                <a:effectLst/>
                <a:latin typeface="DIN Next LT Pro" pitchFamily="34" charset="0"/>
                <a:ea typeface="+mn-ea"/>
                <a:cs typeface="+mn-cs"/>
              </a:rPr>
              <a:t>hingewiesenwerden</a:t>
            </a:r>
            <a:r>
              <a:rPr lang="de-CH" sz="1200" kern="1200" dirty="0" smtClean="0">
                <a:solidFill>
                  <a:schemeClr val="tx1"/>
                </a:solidFill>
                <a:effectLst/>
                <a:latin typeface="DIN Next LT Pro" pitchFamily="34" charset="0"/>
                <a:ea typeface="+mn-ea"/>
                <a:cs typeface="+mn-cs"/>
              </a:rPr>
              <a:t> kann auf die Kunstbibel: Der bekannte Schweizer Künstler Samuel </a:t>
            </a:r>
            <a:r>
              <a:rPr lang="de-CH" sz="1200" kern="1200" dirty="0" err="1" smtClean="0">
                <a:solidFill>
                  <a:schemeClr val="tx1"/>
                </a:solidFill>
                <a:effectLst/>
                <a:latin typeface="DIN Next LT Pro" pitchFamily="34" charset="0"/>
                <a:ea typeface="+mn-ea"/>
                <a:cs typeface="+mn-cs"/>
              </a:rPr>
              <a:t>Buri</a:t>
            </a:r>
            <a:r>
              <a:rPr lang="de-CH" sz="1200" kern="1200" dirty="0" smtClean="0">
                <a:solidFill>
                  <a:schemeClr val="tx1"/>
                </a:solidFill>
                <a:effectLst/>
                <a:latin typeface="DIN Next LT Pro" pitchFamily="34" charset="0"/>
                <a:ea typeface="+mn-ea"/>
                <a:cs typeface="+mn-cs"/>
              </a:rPr>
              <a:t> hat zwanzig Illuminationen geschaffen, d. h. 20 Schrift-Bilder aus Texten des AT und des NT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61</a:t>
            </a:fld>
            <a:endParaRPr lang="de-CH" altLang="de-DE"/>
          </a:p>
        </p:txBody>
      </p:sp>
    </p:spTree>
    <p:extLst>
      <p:ext uri="{BB962C8B-B14F-4D97-AF65-F5344CB8AC3E}">
        <p14:creationId xmlns:p14="http://schemas.microsoft.com/office/powerpoint/2010/main" val="1790402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Gleichzeitig mit der Neuübersetzung der Zürcher Bibel erschienen auch etliche </a:t>
            </a:r>
            <a:r>
              <a:rPr lang="de-CH" sz="1200" u="none" kern="1200" dirty="0" smtClean="0">
                <a:solidFill>
                  <a:schemeClr val="tx1"/>
                </a:solidFill>
                <a:effectLst/>
                <a:latin typeface="DIN Next LT Pro" pitchFamily="34" charset="0"/>
                <a:ea typeface="+mn-ea"/>
                <a:cs typeface="+mn-cs"/>
              </a:rPr>
              <a:t>Begleitprodukte</a:t>
            </a:r>
            <a:r>
              <a:rPr lang="de-CH" sz="1200" kern="1200" dirty="0" smtClean="0">
                <a:solidFill>
                  <a:schemeClr val="tx1"/>
                </a:solidFill>
                <a:effectLst/>
                <a:latin typeface="DIN Next LT Pro" pitchFamily="34" charset="0"/>
                <a:ea typeface="+mn-ea"/>
                <a:cs typeface="+mn-cs"/>
              </a:rPr>
              <a:t>, die hier zum Schluss noch kurz vorgestellt werden sollen.</a:t>
            </a:r>
            <a:endParaRPr lang="de-DE" altLang="de-DE" dirty="0" smtClean="0">
              <a:latin typeface="DIN Next LT Pro" pitchFamily="34" charset="0"/>
            </a:endParaRPr>
          </a:p>
        </p:txBody>
      </p:sp>
      <p:sp>
        <p:nvSpPr>
          <p:cNvPr id="686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3ED4D015-7A2A-4798-8F91-447930E0DFBF}" type="slidenum">
              <a:rPr lang="de-CH" altLang="de-DE" sz="1200"/>
              <a:pPr/>
              <a:t>62</a:t>
            </a:fld>
            <a:endParaRPr lang="de-CH" altLang="de-DE" sz="1200"/>
          </a:p>
        </p:txBody>
      </p:sp>
    </p:spTree>
    <p:extLst>
      <p:ext uri="{BB962C8B-B14F-4D97-AF65-F5344CB8AC3E}">
        <p14:creationId xmlns:p14="http://schemas.microsoft.com/office/powerpoint/2010/main" val="848399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Zunächst ein eigener Band von drei Theologinnen (Ursula Sigg-Suter, Esther Straub, Angela </a:t>
            </a:r>
            <a:r>
              <a:rPr lang="de-CH" sz="1200" kern="1200" dirty="0" err="1" smtClean="0">
                <a:solidFill>
                  <a:schemeClr val="tx1"/>
                </a:solidFill>
                <a:effectLst/>
                <a:latin typeface="DIN Next LT Pro" pitchFamily="34" charset="0"/>
                <a:ea typeface="+mn-ea"/>
                <a:cs typeface="+mn-cs"/>
              </a:rPr>
              <a:t>Wäffler-Boveland</a:t>
            </a:r>
            <a:r>
              <a:rPr lang="de-CH" sz="1200" kern="1200" dirty="0" smtClean="0">
                <a:solidFill>
                  <a:schemeClr val="tx1"/>
                </a:solidFill>
                <a:effectLst/>
                <a:latin typeface="DIN Next LT Pro" pitchFamily="34" charset="0"/>
                <a:ea typeface="+mn-ea"/>
                <a:cs typeface="+mn-cs"/>
              </a:rPr>
              <a:t>), die die Zürcher Bibel kritisch unter feministischen Gesichtspunkten lesen.</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«Der Werkstattbericht der feministischen Lesegruppe, die die Übersetzungsarbeit begleitet hat, stellt die Zürcher Bibelübersetzung nicht grundsätzlich in Frage. Doch er macht auf einzelne eingespielte, in feministischer Perspektive problematische Begriffe und Wendungen aufmerksam. Anhand zahlreicher Textbeispiele aus dem Neuen Testament werden die feministischen Anliegen an eine moderne Bibelübersetzung erörtert. Neue Übersetzungsvarianten werden erprobt und ihre Vor- und Nachteile diskutiert.» (aus dem Werbeprospekt)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63</a:t>
            </a:fld>
            <a:endParaRPr lang="de-CH" altLang="de-DE"/>
          </a:p>
        </p:txBody>
      </p:sp>
    </p:spTree>
    <p:extLst>
      <p:ext uri="{BB962C8B-B14F-4D97-AF65-F5344CB8AC3E}">
        <p14:creationId xmlns:p14="http://schemas.microsoft.com/office/powerpoint/2010/main" val="2914323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Sodann die Produkte von </a:t>
            </a:r>
            <a:r>
              <a:rPr lang="de-CH" sz="1200" kern="1200" dirty="0" err="1" smtClean="0">
                <a:solidFill>
                  <a:schemeClr val="tx1"/>
                </a:solidFill>
                <a:effectLst/>
                <a:latin typeface="DIN Next LT Pro" pitchFamily="34" charset="0"/>
                <a:ea typeface="+mn-ea"/>
                <a:cs typeface="+mn-cs"/>
              </a:rPr>
              <a:t>bibel</a:t>
            </a:r>
            <a:r>
              <a:rPr lang="de-CH" sz="1200" kern="1200" dirty="0" smtClean="0">
                <a:solidFill>
                  <a:schemeClr val="tx1"/>
                </a:solidFill>
                <a:effectLst/>
                <a:latin typeface="DIN Next LT Pro" pitchFamily="34" charset="0"/>
                <a:ea typeface="+mn-ea"/>
                <a:cs typeface="+mn-cs"/>
              </a:rPr>
              <a:t>(plus) (herausgegeben von Matthias Krieg). </a:t>
            </a:r>
          </a:p>
          <a:p>
            <a:pPr marL="171450" lvl="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Dazu gehört (1.) ein sog. Reiseführer</a:t>
            </a: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«Eine Einführung für Leserinnen und Leser, die sich erstmals und allein mit der Bibel beschäftigen: Die Bibeleinführung präsentiert Lesevorschläge für Touren durch die Bibel und führt flächendeckend durch alle Bücher. Sie regt dazu an, sich selbst einen umfassenden Eindruck von der Welt der Bibel zu erarbeiten. Der Band ist illustriert mit bisher unveröffentlichten, frühen Reisefotografien aus Palästina, die das Land der Bibel eindrücklich vor Augen führen.» (aus dem Werbe-Prospekt)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64</a:t>
            </a:fld>
            <a:endParaRPr lang="de-CH" altLang="de-DE"/>
          </a:p>
        </p:txBody>
      </p:sp>
    </p:spTree>
    <p:extLst>
      <p:ext uri="{BB962C8B-B14F-4D97-AF65-F5344CB8AC3E}">
        <p14:creationId xmlns:p14="http://schemas.microsoft.com/office/powerpoint/2010/main" val="1667328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Zu </a:t>
            </a:r>
            <a:r>
              <a:rPr lang="de-CH" sz="1200" kern="1200" dirty="0" err="1" smtClean="0">
                <a:solidFill>
                  <a:schemeClr val="tx1"/>
                </a:solidFill>
                <a:effectLst/>
                <a:latin typeface="DIN Next LT Pro" pitchFamily="34" charset="0"/>
                <a:ea typeface="+mn-ea"/>
                <a:cs typeface="+mn-cs"/>
              </a:rPr>
              <a:t>bibel</a:t>
            </a:r>
            <a:r>
              <a:rPr lang="de-CH" sz="1200" kern="1200" dirty="0" smtClean="0">
                <a:solidFill>
                  <a:schemeClr val="tx1"/>
                </a:solidFill>
                <a:effectLst/>
                <a:latin typeface="DIN Next LT Pro" pitchFamily="34" charset="0"/>
                <a:ea typeface="+mn-ea"/>
                <a:cs typeface="+mn-cs"/>
              </a:rPr>
              <a:t>(plus) gehört (2.) auch ein Seminar</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«Ein Kursbuch für alle, die Texte gern in Gruppen erarbeiten, z. B. in Bildungsangeboten ihrer Gemeinde, in Haus- und Gesprächskreisen: Es bietet in 25 Einheiten exemplarische Vertiefungen an. Der Werdegang der Bibel kommt als Geschichte des Glaubens und der Gottesbilder ins Gespräch.» (aus dem Werbe-Prospekt)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65</a:t>
            </a:fld>
            <a:endParaRPr lang="de-CH" altLang="de-DE"/>
          </a:p>
        </p:txBody>
      </p:sp>
    </p:spTree>
    <p:extLst>
      <p:ext uri="{BB962C8B-B14F-4D97-AF65-F5344CB8AC3E}">
        <p14:creationId xmlns:p14="http://schemas.microsoft.com/office/powerpoint/2010/main" val="40107341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Zu </a:t>
            </a:r>
            <a:r>
              <a:rPr lang="de-CH" sz="1200" kern="1200" dirty="0" err="1" smtClean="0">
                <a:solidFill>
                  <a:schemeClr val="tx1"/>
                </a:solidFill>
                <a:effectLst/>
                <a:latin typeface="DIN Next LT Pro" pitchFamily="34" charset="0"/>
                <a:ea typeface="+mn-ea"/>
                <a:cs typeface="+mn-cs"/>
              </a:rPr>
              <a:t>bibel</a:t>
            </a:r>
            <a:r>
              <a:rPr lang="de-CH" sz="1200" kern="1200" dirty="0" smtClean="0">
                <a:solidFill>
                  <a:schemeClr val="tx1"/>
                </a:solidFill>
                <a:effectLst/>
                <a:latin typeface="DIN Next LT Pro" pitchFamily="34" charset="0"/>
                <a:ea typeface="+mn-ea"/>
                <a:cs typeface="+mn-cs"/>
              </a:rPr>
              <a:t>(plus) gehört (3.) ein Kommentar in drei Bänden</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«Wer allein oder in einer Gruppe die Bibel liest und dabei fachliche Begleitung schätzt, kann sich auf diesen Bibelkommentar stützen: Im Verhältnis eins zu ein stehen die Texte der Bibel und ihrer Auslegung nebeneinander. Wissenschaftlich ausgewiesene Theologinnen und Theologen unterstützen die Lektüre und das Gespräch mit wertvollen exegetischen Hinweisen. Essays zu theologischen Begriffen sind am Rand eingefügt.» (aus dem Werbe-Prospekt)</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66</a:t>
            </a:fld>
            <a:endParaRPr lang="de-CH" altLang="de-DE"/>
          </a:p>
        </p:txBody>
      </p:sp>
    </p:spTree>
    <p:extLst>
      <p:ext uri="{BB962C8B-B14F-4D97-AF65-F5344CB8AC3E}">
        <p14:creationId xmlns:p14="http://schemas.microsoft.com/office/powerpoint/2010/main" val="25278511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CH" sz="1200" kern="1200" dirty="0" smtClean="0">
                <a:solidFill>
                  <a:schemeClr val="tx1"/>
                </a:solidFill>
                <a:effectLst/>
                <a:latin typeface="DIN Next LT Pro" pitchFamily="34" charset="0"/>
                <a:ea typeface="+mn-ea"/>
                <a:cs typeface="+mn-cs"/>
              </a:rPr>
              <a:t>Zu </a:t>
            </a:r>
            <a:r>
              <a:rPr lang="de-CH" sz="1200" kern="1200" dirty="0" err="1" smtClean="0">
                <a:solidFill>
                  <a:schemeClr val="tx1"/>
                </a:solidFill>
                <a:effectLst/>
                <a:latin typeface="DIN Next LT Pro" pitchFamily="34" charset="0"/>
                <a:ea typeface="+mn-ea"/>
                <a:cs typeface="+mn-cs"/>
              </a:rPr>
              <a:t>bibel</a:t>
            </a:r>
            <a:r>
              <a:rPr lang="de-CH" sz="1200" kern="1200" dirty="0" smtClean="0">
                <a:solidFill>
                  <a:schemeClr val="tx1"/>
                </a:solidFill>
                <a:effectLst/>
                <a:latin typeface="DIN Next LT Pro" pitchFamily="34" charset="0"/>
                <a:ea typeface="+mn-ea"/>
                <a:cs typeface="+mn-cs"/>
              </a:rPr>
              <a:t>(plus) gehören (4. und letztens) schliesslich 5 CDs, auf denen der Text der Zürcher Bibel zu hören ist</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CH" sz="1200" kern="1200" dirty="0" smtClean="0">
                <a:solidFill>
                  <a:schemeClr val="tx1"/>
                </a:solidFill>
                <a:effectLst/>
                <a:latin typeface="DIN Next LT Pro" pitchFamily="34" charset="0"/>
                <a:ea typeface="+mn-ea"/>
                <a:cs typeface="+mn-cs"/>
              </a:rPr>
              <a:t>«Geschlossene Textpassagen aus beiden Testamenten, herausragende Stücke biblischer Literatur werden von Roswita Schilling, Anja Tobler, Hans-Ruedi </a:t>
            </a:r>
            <a:r>
              <a:rPr lang="de-CH" sz="1200" kern="1200" dirty="0" err="1" smtClean="0">
                <a:solidFill>
                  <a:schemeClr val="tx1"/>
                </a:solidFill>
                <a:effectLst/>
                <a:latin typeface="DIN Next LT Pro" pitchFamily="34" charset="0"/>
                <a:ea typeface="+mn-ea"/>
                <a:cs typeface="+mn-cs"/>
              </a:rPr>
              <a:t>Twerenbold</a:t>
            </a:r>
            <a:r>
              <a:rPr lang="de-CH" sz="1200" kern="1200" dirty="0" smtClean="0">
                <a:solidFill>
                  <a:schemeClr val="tx1"/>
                </a:solidFill>
                <a:effectLst/>
                <a:latin typeface="DIN Next LT Pro" pitchFamily="34" charset="0"/>
                <a:ea typeface="+mn-ea"/>
                <a:cs typeface="+mn-cs"/>
              </a:rPr>
              <a:t> und Frank </a:t>
            </a:r>
            <a:r>
              <a:rPr lang="de-CH" sz="1200" kern="1200" dirty="0" err="1" smtClean="0">
                <a:solidFill>
                  <a:schemeClr val="tx1"/>
                </a:solidFill>
                <a:effectLst/>
                <a:latin typeface="DIN Next LT Pro" pitchFamily="34" charset="0"/>
                <a:ea typeface="+mn-ea"/>
                <a:cs typeface="+mn-cs"/>
              </a:rPr>
              <a:t>Wenkel</a:t>
            </a:r>
            <a:r>
              <a:rPr lang="de-CH" sz="1200" kern="1200" dirty="0" smtClean="0">
                <a:solidFill>
                  <a:schemeClr val="tx1"/>
                </a:solidFill>
                <a:effectLst/>
                <a:latin typeface="DIN Next LT Pro" pitchFamily="34" charset="0"/>
                <a:ea typeface="+mn-ea"/>
                <a:cs typeface="+mn-cs"/>
              </a:rPr>
              <a:t> für alle, die gute Texte gern hören, abwechslungsreich und dialogisch gestaltet. Die Stimmung eines Textes, seine Tiefe und Schönheit, auch sein Witz werden hörbar» (aus dem Werbeprospekt)</a:t>
            </a: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pPr marL="0" indent="0">
              <a:buFont typeface="Arial" panose="020B0604020202020204" pitchFamily="34" charset="0"/>
              <a:buNone/>
            </a:pP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67</a:t>
            </a:fld>
            <a:endParaRPr lang="de-CH" altLang="de-DE"/>
          </a:p>
        </p:txBody>
      </p:sp>
    </p:spTree>
    <p:extLst>
      <p:ext uri="{BB962C8B-B14F-4D97-AF65-F5344CB8AC3E}">
        <p14:creationId xmlns:p14="http://schemas.microsoft.com/office/powerpoint/2010/main" val="5043327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latin typeface="DIN Next LT Pro" pitchFamily="34" charset="0"/>
              </a:rPr>
              <a:t>… es steht also alles bereit,</a:t>
            </a:r>
            <a:r>
              <a:rPr lang="de-CH" baseline="0" dirty="0" smtClean="0">
                <a:latin typeface="DIN Next LT Pro" pitchFamily="34" charset="0"/>
              </a:rPr>
              <a:t> um mit der Lektüre der Bibel anzufangen</a:t>
            </a:r>
            <a:r>
              <a:rPr lang="de-CH" baseline="0" dirty="0" smtClean="0">
                <a:latin typeface="DIN Next LT Pro" pitchFamily="34" charset="0"/>
              </a:rPr>
              <a:t>!</a:t>
            </a:r>
          </a:p>
          <a:p>
            <a:endParaRPr lang="de-CH" baseline="0" dirty="0" smtClean="0">
              <a:latin typeface="DIN Next LT Pro" pitchFamily="34" charset="0"/>
            </a:endParaRPr>
          </a:p>
          <a:p>
            <a:r>
              <a:rPr lang="de-CH" baseline="0" dirty="0" smtClean="0">
                <a:latin typeface="DIN Next LT Pro" pitchFamily="34" charset="0"/>
              </a:rPr>
              <a:t>Bild: Anfang des Johannesevangeliums in der Zürcher Bibel 2007</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68</a:t>
            </a:fld>
            <a:endParaRPr lang="de-CH" altLang="de-DE"/>
          </a:p>
        </p:txBody>
      </p:sp>
    </p:spTree>
    <p:extLst>
      <p:ext uri="{BB962C8B-B14F-4D97-AF65-F5344CB8AC3E}">
        <p14:creationId xmlns:p14="http://schemas.microsoft.com/office/powerpoint/2010/main" val="219776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Von Anfang an </a:t>
            </a:r>
            <a:r>
              <a:rPr lang="de-DE" sz="1200" kern="1200" dirty="0" err="1" smtClean="0">
                <a:solidFill>
                  <a:schemeClr val="tx1"/>
                </a:solidFill>
                <a:effectLst/>
                <a:latin typeface="DIN Next LT Pro" pitchFamily="34" charset="0"/>
                <a:ea typeface="+mn-ea"/>
                <a:cs typeface="+mn-cs"/>
              </a:rPr>
              <a:t>hiess</a:t>
            </a:r>
            <a:r>
              <a:rPr lang="de-DE" sz="1200" kern="1200" dirty="0" smtClean="0">
                <a:solidFill>
                  <a:schemeClr val="tx1"/>
                </a:solidFill>
                <a:effectLst/>
                <a:latin typeface="DIN Next LT Pro" pitchFamily="34" charset="0"/>
                <a:ea typeface="+mn-ea"/>
                <a:cs typeface="+mn-cs"/>
              </a:rPr>
              <a:t> die Zürcher-Bibel nicht </a:t>
            </a:r>
            <a:r>
              <a:rPr lang="de-DE" sz="1200" i="1" kern="1200" dirty="0" smtClean="0">
                <a:solidFill>
                  <a:schemeClr val="tx1"/>
                </a:solidFill>
                <a:effectLst/>
                <a:latin typeface="DIN Next LT Pro" pitchFamily="34" charset="0"/>
                <a:ea typeface="+mn-ea"/>
                <a:cs typeface="+mn-cs"/>
              </a:rPr>
              <a:t>Zwingli</a:t>
            </a:r>
            <a:r>
              <a:rPr lang="de-DE" sz="1200" kern="1200" dirty="0" smtClean="0">
                <a:solidFill>
                  <a:schemeClr val="tx1"/>
                </a:solidFill>
                <a:effectLst/>
                <a:latin typeface="DIN Next LT Pro" pitchFamily="34" charset="0"/>
                <a:ea typeface="+mn-ea"/>
                <a:cs typeface="+mn-cs"/>
              </a:rPr>
              <a:t>-Bibel (vgl. anders bei der </a:t>
            </a:r>
            <a:r>
              <a:rPr lang="de-DE" sz="1200" i="1" kern="1200" dirty="0" smtClean="0">
                <a:solidFill>
                  <a:schemeClr val="tx1"/>
                </a:solidFill>
                <a:effectLst/>
                <a:latin typeface="DIN Next LT Pro" pitchFamily="34" charset="0"/>
                <a:ea typeface="+mn-ea"/>
                <a:cs typeface="+mn-cs"/>
              </a:rPr>
              <a:t>Luther</a:t>
            </a:r>
            <a:r>
              <a:rPr lang="de-DE" sz="1200" kern="1200" dirty="0" smtClean="0">
                <a:solidFill>
                  <a:schemeClr val="tx1"/>
                </a:solidFill>
                <a:effectLst/>
                <a:latin typeface="DIN Next LT Pro" pitchFamily="34" charset="0"/>
                <a:ea typeface="+mn-ea"/>
                <a:cs typeface="+mn-cs"/>
              </a:rPr>
              <a:t>-Bibel), sondern </a:t>
            </a:r>
            <a:r>
              <a:rPr lang="de-DE" sz="1200" i="1" kern="1200" dirty="0" smtClean="0">
                <a:solidFill>
                  <a:schemeClr val="tx1"/>
                </a:solidFill>
                <a:effectLst/>
                <a:latin typeface="DIN Next LT Pro" pitchFamily="34" charset="0"/>
                <a:ea typeface="+mn-ea"/>
                <a:cs typeface="+mn-cs"/>
              </a:rPr>
              <a:t>Zürcher</a:t>
            </a:r>
            <a:r>
              <a:rPr lang="de-DE" sz="1200" kern="1200" dirty="0" smtClean="0">
                <a:solidFill>
                  <a:schemeClr val="tx1"/>
                </a:solidFill>
                <a:effectLst/>
                <a:latin typeface="DIN Next LT Pro" pitchFamily="34" charset="0"/>
                <a:ea typeface="+mn-ea"/>
                <a:cs typeface="+mn-cs"/>
              </a:rPr>
              <a:t> Bibel. </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Wie die Neuausgabe der Zürcher Bibel war auch bereits die </a:t>
            </a:r>
            <a:r>
              <a:rPr lang="de-DE" sz="1200" kern="1200" dirty="0" err="1" smtClean="0">
                <a:solidFill>
                  <a:schemeClr val="tx1"/>
                </a:solidFill>
                <a:effectLst/>
                <a:latin typeface="DIN Next LT Pro" pitchFamily="34" charset="0"/>
                <a:ea typeface="+mn-ea"/>
                <a:cs typeface="+mn-cs"/>
              </a:rPr>
              <a:t>Froschauer</a:t>
            </a:r>
            <a:r>
              <a:rPr lang="de-DE" sz="1200" kern="1200" dirty="0" smtClean="0">
                <a:solidFill>
                  <a:schemeClr val="tx1"/>
                </a:solidFill>
                <a:effectLst/>
                <a:latin typeface="DIN Next LT Pro" pitchFamily="34" charset="0"/>
                <a:ea typeface="+mn-ea"/>
                <a:cs typeface="+mn-cs"/>
              </a:rPr>
              <a:t>-Bibel nicht das Werk eines Einzelnen, sondern einer ganzen Gruppe von Wissenschaftlern</a:t>
            </a:r>
            <a:endParaRPr lang="de-CH" sz="1200" kern="1200" dirty="0" smtClean="0">
              <a:solidFill>
                <a:schemeClr val="tx1"/>
              </a:solidFill>
              <a:effectLst/>
              <a:latin typeface="DIN Next LT Pro" pitchFamily="34" charset="0"/>
              <a:ea typeface="+mn-ea"/>
              <a:cs typeface="+mn-cs"/>
            </a:endParaRPr>
          </a:p>
          <a:p>
            <a:pPr marL="0" lvl="0" indent="0">
              <a:buFont typeface="Arial" panose="020B0604020202020204" pitchFamily="34" charset="0"/>
              <a:buNone/>
            </a:pPr>
            <a:endParaRPr lang="de-DE"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Dass es gerade in der Reformationszeit zu deutschen Bibelübersetzungen kam, hängt aufs Engste mit den Anliegen der Reformation zusammen: direkte Orientierung am Wort Gottes (ohne den Umweg über die Tradition und die Kirche); Befreiung des Volks aus der Bevormundung des Papstes/der Kirche → jeder Einzelne soll die Bibel selbst lesen können → dazu aber muss sie übersetzt werden!</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Um das Wort Gottes zu studieren, die Tradition zu prüfen und die Bibel zu übersetzen, wurde in Zürich 1525 die «Prophezei» gegründet: eine Theologische Hochschule im Chor des </a:t>
            </a:r>
            <a:r>
              <a:rPr lang="de-DE" sz="1200" kern="1200" dirty="0" err="1" smtClean="0">
                <a:solidFill>
                  <a:schemeClr val="tx1"/>
                </a:solidFill>
                <a:effectLst/>
                <a:latin typeface="DIN Next LT Pro" pitchFamily="34" charset="0"/>
                <a:ea typeface="+mn-ea"/>
                <a:cs typeface="+mn-cs"/>
              </a:rPr>
              <a:t>Grossmünsters</a:t>
            </a:r>
            <a:r>
              <a:rPr lang="de-DE" sz="1200" kern="1200" dirty="0" smtClean="0">
                <a:solidFill>
                  <a:schemeClr val="tx1"/>
                </a:solidFill>
                <a:effectLst/>
                <a:latin typeface="DIN Next LT Pro" pitchFamily="34" charset="0"/>
                <a:ea typeface="+mn-ea"/>
                <a:cs typeface="+mn-cs"/>
              </a:rPr>
              <a:t> (Keimzelle der späteren Universität Zürich). 4mal in der Woche wurde dort theologisch gearbeitet: Lesung eines alttestamentlichen Texts nach der Vulgata; kritische Prüfung dieser Übersetzung am hebräischen Grundtext; Auslegung durch Zwingli (alles auf Lateinisch!); Übersetzung ins Deutsche. Ähnlich gab es jeweils am Nachmittag im </a:t>
            </a:r>
            <a:r>
              <a:rPr lang="de-DE" sz="1200" kern="1200" dirty="0" err="1" smtClean="0">
                <a:solidFill>
                  <a:schemeClr val="tx1"/>
                </a:solidFill>
                <a:effectLst/>
                <a:latin typeface="DIN Next LT Pro" pitchFamily="34" charset="0"/>
                <a:ea typeface="+mn-ea"/>
                <a:cs typeface="+mn-cs"/>
              </a:rPr>
              <a:t>Fraumünster</a:t>
            </a:r>
            <a:r>
              <a:rPr lang="de-DE" sz="1200" kern="1200" dirty="0" smtClean="0">
                <a:solidFill>
                  <a:schemeClr val="tx1"/>
                </a:solidFill>
                <a:effectLst/>
                <a:latin typeface="DIN Next LT Pro" pitchFamily="34" charset="0"/>
                <a:ea typeface="+mn-ea"/>
                <a:cs typeface="+mn-cs"/>
              </a:rPr>
              <a:t> eine theologische Arbeit zum Neuen Testament</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0" lvl="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Bild: das </a:t>
            </a:r>
            <a:r>
              <a:rPr lang="de-DE" sz="1200" kern="1200" dirty="0" err="1" smtClean="0">
                <a:solidFill>
                  <a:schemeClr val="tx1"/>
                </a:solidFill>
                <a:effectLst/>
                <a:latin typeface="DIN Next LT Pro" pitchFamily="34" charset="0"/>
                <a:ea typeface="+mn-ea"/>
                <a:cs typeface="+mn-cs"/>
              </a:rPr>
              <a:t>Grossmünster</a:t>
            </a:r>
            <a:r>
              <a:rPr lang="de-DE" sz="1200" kern="1200" dirty="0" smtClean="0">
                <a:solidFill>
                  <a:schemeClr val="tx1"/>
                </a:solidFill>
                <a:effectLst/>
                <a:latin typeface="DIN Next LT Pro" pitchFamily="34" charset="0"/>
                <a:ea typeface="+mn-ea"/>
                <a:cs typeface="+mn-cs"/>
              </a:rPr>
              <a:t>, der Ort der Prophezei</a:t>
            </a: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endParaRPr lang="de-CH" sz="1200" kern="1200" dirty="0" smtClean="0">
              <a:solidFill>
                <a:schemeClr val="tx1"/>
              </a:solidFill>
              <a:effectLst/>
              <a:latin typeface="DIN Next LT Pro" pitchFamily="34" charset="0"/>
              <a:ea typeface="+mn-ea"/>
              <a:cs typeface="+mn-cs"/>
            </a:endParaRPr>
          </a:p>
          <a:p>
            <a:r>
              <a:rPr lang="de-DE" sz="1200" i="1" kern="1200" dirty="0" smtClean="0">
                <a:solidFill>
                  <a:schemeClr val="tx1"/>
                </a:solidFill>
                <a:effectLst/>
                <a:latin typeface="DIN Next LT Pro" pitchFamily="34" charset="0"/>
                <a:ea typeface="+mn-ea"/>
                <a:cs typeface="+mn-cs"/>
              </a:rPr>
              <a:t>Weiterführende Literatur zur </a:t>
            </a:r>
            <a:r>
              <a:rPr lang="de-DE" sz="1200" i="1" kern="1200" dirty="0" err="1" smtClean="0">
                <a:solidFill>
                  <a:schemeClr val="tx1"/>
                </a:solidFill>
                <a:effectLst/>
                <a:latin typeface="DIN Next LT Pro" pitchFamily="34" charset="0"/>
                <a:ea typeface="+mn-ea"/>
                <a:cs typeface="+mn-cs"/>
              </a:rPr>
              <a:t>Froschauer</a:t>
            </a:r>
            <a:r>
              <a:rPr lang="de-DE" sz="1200" i="1" kern="1200" dirty="0" smtClean="0">
                <a:solidFill>
                  <a:schemeClr val="tx1"/>
                </a:solidFill>
                <a:effectLst/>
                <a:latin typeface="DIN Next LT Pro" pitchFamily="34" charset="0"/>
                <a:ea typeface="+mn-ea"/>
                <a:cs typeface="+mn-cs"/>
              </a:rPr>
              <a:t>-Bibel und zur Prophezei:</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Krieg, Nach Gottes Wort reformiert (kurz)</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 </a:t>
            </a:r>
            <a:r>
              <a:rPr lang="de-DE" sz="1200" kern="1200" dirty="0" err="1" smtClean="0">
                <a:solidFill>
                  <a:schemeClr val="tx1"/>
                </a:solidFill>
                <a:effectLst/>
                <a:latin typeface="DIN Next LT Pro" pitchFamily="34" charset="0"/>
                <a:ea typeface="+mn-ea"/>
                <a:cs typeface="+mn-cs"/>
              </a:rPr>
              <a:t>Lavater</a:t>
            </a:r>
            <a:r>
              <a:rPr lang="de-DE" sz="1200" kern="1200" dirty="0" smtClean="0">
                <a:solidFill>
                  <a:schemeClr val="tx1"/>
                </a:solidFill>
                <a:effectLst/>
                <a:latin typeface="DIN Next LT Pro" pitchFamily="34" charset="0"/>
                <a:ea typeface="+mn-ea"/>
                <a:cs typeface="+mn-cs"/>
              </a:rPr>
              <a:t>, Die </a:t>
            </a:r>
            <a:r>
              <a:rPr lang="de-DE" sz="1200" kern="1200" dirty="0" err="1" smtClean="0">
                <a:solidFill>
                  <a:schemeClr val="tx1"/>
                </a:solidFill>
                <a:effectLst/>
                <a:latin typeface="DIN Next LT Pro" pitchFamily="34" charset="0"/>
                <a:ea typeface="+mn-ea"/>
                <a:cs typeface="+mn-cs"/>
              </a:rPr>
              <a:t>Froschauer</a:t>
            </a:r>
            <a:r>
              <a:rPr lang="de-DE" sz="1200" kern="1200" dirty="0" smtClean="0">
                <a:solidFill>
                  <a:schemeClr val="tx1"/>
                </a:solidFill>
                <a:effectLst/>
                <a:latin typeface="DIN Next LT Pro" pitchFamily="34" charset="0"/>
                <a:ea typeface="+mn-ea"/>
                <a:cs typeface="+mn-cs"/>
              </a:rPr>
              <a:t> Bibel 1531 (lang)</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 </a:t>
            </a:r>
            <a:r>
              <a:rPr lang="de-DE" sz="1200" kern="1200" dirty="0" smtClean="0">
                <a:solidFill>
                  <a:schemeClr val="tx1"/>
                </a:solidFill>
                <a:effectLst/>
                <a:latin typeface="DIN Next LT Pro" pitchFamily="34" charset="0"/>
                <a:ea typeface="+mn-ea"/>
                <a:cs typeface="+mn-cs"/>
              </a:rPr>
              <a:t>Reich, Die Zürcher Bibel (damals und heute)</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7</a:t>
            </a:fld>
            <a:endParaRPr lang="de-CH" altLang="de-DE"/>
          </a:p>
        </p:txBody>
      </p:sp>
    </p:spTree>
    <p:extLst>
      <p:ext uri="{BB962C8B-B14F-4D97-AF65-F5344CB8AC3E}">
        <p14:creationId xmlns:p14="http://schemas.microsoft.com/office/powerpoint/2010/main" val="286533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Die Zürcher Bibel, die man bis anhin kannte, ist natürlich nicht mehr diejenige von 1531, sondern diejenige von 1931</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ab 1540 wurde die Zürcher Bibel immer wieder neu aufgelegt und revidiert</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verantwortlich für die Übersetzung war primär die Kirche, im 17. Jahrhundert z. T. auch der Staat</a:t>
            </a: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Die letzte </a:t>
            </a:r>
            <a:r>
              <a:rPr lang="de-DE" sz="1200" kern="1200" dirty="0" err="1" smtClean="0">
                <a:solidFill>
                  <a:schemeClr val="tx1"/>
                </a:solidFill>
                <a:effectLst/>
                <a:latin typeface="DIN Next LT Pro" pitchFamily="34" charset="0"/>
                <a:ea typeface="+mn-ea"/>
                <a:cs typeface="+mn-cs"/>
              </a:rPr>
              <a:t>grosse</a:t>
            </a:r>
            <a:r>
              <a:rPr lang="de-DE" sz="1200" kern="1200" dirty="0" smtClean="0">
                <a:solidFill>
                  <a:schemeClr val="tx1"/>
                </a:solidFill>
                <a:effectLst/>
                <a:latin typeface="DIN Next LT Pro" pitchFamily="34" charset="0"/>
                <a:ea typeface="+mn-ea"/>
                <a:cs typeface="+mn-cs"/>
              </a:rPr>
              <a:t> Revision erfolgte 1907–1931 (Hauptübersetzer AT: Jakob </a:t>
            </a:r>
            <a:r>
              <a:rPr lang="de-DE" sz="1200" kern="1200" dirty="0" err="1" smtClean="0">
                <a:solidFill>
                  <a:schemeClr val="tx1"/>
                </a:solidFill>
                <a:effectLst/>
                <a:latin typeface="DIN Next LT Pro" pitchFamily="34" charset="0"/>
                <a:ea typeface="+mn-ea"/>
                <a:cs typeface="+mn-cs"/>
              </a:rPr>
              <a:t>Hausheer</a:t>
            </a:r>
            <a:r>
              <a:rPr lang="de-DE" sz="1200" kern="1200" dirty="0" smtClean="0">
                <a:solidFill>
                  <a:schemeClr val="tx1"/>
                </a:solidFill>
                <a:effectLst/>
                <a:latin typeface="DIN Next LT Pro" pitchFamily="34" charset="0"/>
                <a:ea typeface="+mn-ea"/>
                <a:cs typeface="+mn-cs"/>
              </a:rPr>
              <a:t>; Hauptübersetzer NT: Paul Wilhelm Schmiedel); wie die neue Revision dauerte auch sie rund 25 Jahre</a:t>
            </a:r>
            <a:endParaRPr lang="de-CH" sz="1200" kern="1200" dirty="0" smtClean="0">
              <a:solidFill>
                <a:schemeClr val="tx1"/>
              </a:solidFill>
              <a:effectLst/>
              <a:latin typeface="DIN Next LT Pro" pitchFamily="34" charset="0"/>
              <a:ea typeface="+mn-ea"/>
              <a:cs typeface="+mn-cs"/>
            </a:endParaRPr>
          </a:p>
          <a:p>
            <a:r>
              <a:rPr lang="de-DE" sz="1200" kern="1200" dirty="0" smtClean="0">
                <a:solidFill>
                  <a:schemeClr val="tx1"/>
                </a:solidFill>
                <a:effectLst/>
                <a:latin typeface="DIN Next LT Pro" pitchFamily="34" charset="0"/>
                <a:ea typeface="+mn-ea"/>
                <a:cs typeface="+mn-cs"/>
              </a:rPr>
              <a:t> </a:t>
            </a:r>
            <a:endParaRPr lang="de-CH" sz="1200" kern="1200" dirty="0" smtClean="0">
              <a:solidFill>
                <a:schemeClr val="tx1"/>
              </a:solidFill>
              <a:effectLst/>
              <a:latin typeface="DIN Next LT Pro" pitchFamily="34" charset="0"/>
              <a:ea typeface="+mn-ea"/>
              <a:cs typeface="+mn-cs"/>
            </a:endParaRPr>
          </a:p>
          <a:p>
            <a:r>
              <a:rPr lang="de-DE" sz="1200" i="1" kern="1200" dirty="0" smtClean="0">
                <a:solidFill>
                  <a:schemeClr val="tx1"/>
                </a:solidFill>
                <a:effectLst/>
                <a:latin typeface="DIN Next LT Pro" pitchFamily="34" charset="0"/>
                <a:ea typeface="+mn-ea"/>
                <a:cs typeface="+mn-cs"/>
              </a:rPr>
              <a:t>Weiterführende Literatur zur Zürcher Bibel 1931:</a:t>
            </a:r>
            <a:endParaRPr lang="de-CH" sz="1200" kern="1200" dirty="0" smtClean="0">
              <a:solidFill>
                <a:schemeClr val="tx1"/>
              </a:solidFill>
              <a:effectLst/>
              <a:latin typeface="DIN Next LT Pro" pitchFamily="34" charset="0"/>
              <a:ea typeface="+mn-ea"/>
              <a:cs typeface="+mn-cs"/>
            </a:endParaRPr>
          </a:p>
          <a:p>
            <a:r>
              <a:rPr lang="de-CH" sz="1200" kern="1200" dirty="0" smtClean="0">
                <a:solidFill>
                  <a:schemeClr val="tx1"/>
                </a:solidFill>
                <a:effectLst/>
                <a:latin typeface="+mn-lt"/>
                <a:ea typeface="+mn-ea"/>
                <a:cs typeface="+mn-cs"/>
              </a:rPr>
              <a:t>–</a:t>
            </a:r>
            <a:r>
              <a:rPr lang="de-DE" sz="1200" kern="1200" dirty="0" smtClean="0">
                <a:solidFill>
                  <a:schemeClr val="tx1"/>
                </a:solidFill>
                <a:effectLst/>
                <a:latin typeface="DIN Next LT Pro" pitchFamily="34" charset="0"/>
                <a:ea typeface="+mn-ea"/>
                <a:cs typeface="+mn-cs"/>
              </a:rPr>
              <a:t> Gasser, Die neue Zürcher-Bibelübersetzung</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8</a:t>
            </a:fld>
            <a:endParaRPr lang="de-CH" altLang="de-DE"/>
          </a:p>
        </p:txBody>
      </p:sp>
    </p:spTree>
    <p:extLst>
      <p:ext uri="{BB962C8B-B14F-4D97-AF65-F5344CB8AC3E}">
        <p14:creationId xmlns:p14="http://schemas.microsoft.com/office/powerpoint/2010/main" val="12766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smtClean="0">
                <a:solidFill>
                  <a:schemeClr val="tx1"/>
                </a:solidFill>
                <a:effectLst/>
                <a:latin typeface="DIN Next LT Pro" pitchFamily="34" charset="0"/>
                <a:ea typeface="+mn-ea"/>
                <a:cs typeface="+mn-cs"/>
              </a:rPr>
              <a:t>Werbung für die neue Übersetzung</a:t>
            </a:r>
            <a:r>
              <a:rPr lang="de-DE" sz="1200" kern="1200" baseline="0" dirty="0" smtClean="0">
                <a:solidFill>
                  <a:schemeClr val="tx1"/>
                </a:solidFill>
                <a:effectLst/>
                <a:latin typeface="DIN Next LT Pro" pitchFamily="34" charset="0"/>
                <a:ea typeface="+mn-ea"/>
                <a:cs typeface="+mn-cs"/>
              </a:rPr>
              <a:t> der </a:t>
            </a:r>
            <a:r>
              <a:rPr lang="de-DE" sz="1200" kern="1200" dirty="0" smtClean="0">
                <a:solidFill>
                  <a:schemeClr val="tx1"/>
                </a:solidFill>
                <a:effectLst/>
                <a:latin typeface="DIN Next LT Pro" pitchFamily="34" charset="0"/>
                <a:ea typeface="+mn-ea"/>
                <a:cs typeface="+mn-cs"/>
              </a:rPr>
              <a:t>Zürcher Bibel mit zwei Schlagworten: «</a:t>
            </a:r>
            <a:r>
              <a:rPr lang="de-DE" sz="1200" kern="1200" dirty="0" err="1" smtClean="0">
                <a:solidFill>
                  <a:schemeClr val="tx1"/>
                </a:solidFill>
                <a:effectLst/>
                <a:latin typeface="DIN Next LT Pro" pitchFamily="34" charset="0"/>
                <a:ea typeface="+mn-ea"/>
                <a:cs typeface="+mn-cs"/>
              </a:rPr>
              <a:t>zeitgemäss</a:t>
            </a:r>
            <a:r>
              <a:rPr lang="de-DE" sz="1200" kern="1200" dirty="0" smtClean="0">
                <a:solidFill>
                  <a:schemeClr val="tx1"/>
                </a:solidFill>
                <a:effectLst/>
                <a:latin typeface="DIN Next LT Pro" pitchFamily="34" charset="0"/>
                <a:ea typeface="+mn-ea"/>
                <a:cs typeface="+mn-cs"/>
              </a:rPr>
              <a:t>» und «textgetreu»</a:t>
            </a:r>
          </a:p>
          <a:p>
            <a:pPr marL="0" lvl="0" indent="0">
              <a:buFont typeface="Arial" panose="020B0604020202020204" pitchFamily="34" charset="0"/>
              <a:buNone/>
            </a:pPr>
            <a:endParaRPr lang="de-CH" sz="1200" kern="1200" dirty="0" smtClean="0">
              <a:solidFill>
                <a:schemeClr val="tx1"/>
              </a:solidFill>
              <a:effectLst/>
              <a:latin typeface="DIN Next LT Pro" pitchFamily="34" charset="0"/>
              <a:ea typeface="+mn-ea"/>
              <a:cs typeface="+mn-cs"/>
            </a:endParaRPr>
          </a:p>
          <a:p>
            <a:pPr marL="171450" lvl="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Beide diese Anliegen waren bereits bei der ersten Zürcher Bibel von 1531 wichtig: Philologische Genauigkeit ist im Vorwort erwähnt; ein Grund für die 1531-Bibel war, dass das (Nord-)Deutsch von Martin Luther viele Wörter enthielt, die die Süddeutschen und Schweizer nicht verstanden</a:t>
            </a:r>
            <a:endParaRPr lang="de-CH" sz="1200" kern="1200" dirty="0" smtClean="0">
              <a:solidFill>
                <a:schemeClr val="tx1"/>
              </a:solidFill>
              <a:effectLst/>
              <a:latin typeface="DIN Next LT Pro" pitchFamily="34" charset="0"/>
              <a:ea typeface="+mn-ea"/>
              <a:cs typeface="+mn-cs"/>
            </a:endParaRPr>
          </a:p>
          <a:p>
            <a:pPr marL="171450" indent="-171450">
              <a:buFont typeface="Arial" panose="020B0604020202020204" pitchFamily="34" charset="0"/>
              <a:buChar char="•"/>
            </a:pPr>
            <a:r>
              <a:rPr lang="de-DE" sz="1200" kern="1200" dirty="0" smtClean="0">
                <a:solidFill>
                  <a:schemeClr val="tx1"/>
                </a:solidFill>
                <a:effectLst/>
                <a:latin typeface="DIN Next LT Pro" pitchFamily="34" charset="0"/>
                <a:ea typeface="+mn-ea"/>
                <a:cs typeface="+mn-cs"/>
              </a:rPr>
              <a:t>Wir Heutigen wiederum verstehen das Deutsch von 1531 kaum mehr!</a:t>
            </a:r>
            <a:endParaRPr lang="de-CH" dirty="0">
              <a:latin typeface="DIN Next LT Pro" pitchFamily="34" charset="0"/>
            </a:endParaRPr>
          </a:p>
        </p:txBody>
      </p:sp>
      <p:sp>
        <p:nvSpPr>
          <p:cNvPr id="4" name="Foliennummernplatzhalter 3"/>
          <p:cNvSpPr>
            <a:spLocks noGrp="1"/>
          </p:cNvSpPr>
          <p:nvPr>
            <p:ph type="sldNum" sz="quarter" idx="10"/>
          </p:nvPr>
        </p:nvSpPr>
        <p:spPr/>
        <p:txBody>
          <a:bodyPr/>
          <a:lstStyle/>
          <a:p>
            <a:fld id="{E2C3B68B-F6FA-442F-98F1-CBE9B28A8FD2}" type="slidenum">
              <a:rPr lang="de-CH" altLang="de-DE" smtClean="0"/>
              <a:pPr/>
              <a:t>9</a:t>
            </a:fld>
            <a:endParaRPr lang="de-CH" altLang="de-DE"/>
          </a:p>
        </p:txBody>
      </p:sp>
    </p:spTree>
    <p:extLst>
      <p:ext uri="{BB962C8B-B14F-4D97-AF65-F5344CB8AC3E}">
        <p14:creationId xmlns:p14="http://schemas.microsoft.com/office/powerpoint/2010/main" val="201832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F79A05EB-640C-49F1-9239-4E7413570073}" type="slidenum">
              <a:rPr lang="de-CH" altLang="de-DE"/>
              <a:pPr/>
              <a:t>‹Nr.›</a:t>
            </a:fld>
            <a:endParaRPr lang="de-CH" altLang="de-DE"/>
          </a:p>
        </p:txBody>
      </p:sp>
    </p:spTree>
    <p:extLst>
      <p:ext uri="{BB962C8B-B14F-4D97-AF65-F5344CB8AC3E}">
        <p14:creationId xmlns:p14="http://schemas.microsoft.com/office/powerpoint/2010/main" val="4195346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7184F83C-5300-4E90-A515-85956A419742}" type="slidenum">
              <a:rPr lang="de-CH" altLang="de-DE"/>
              <a:pPr/>
              <a:t>‹Nr.›</a:t>
            </a:fld>
            <a:endParaRPr lang="de-CH" altLang="de-DE"/>
          </a:p>
        </p:txBody>
      </p:sp>
    </p:spTree>
    <p:extLst>
      <p:ext uri="{BB962C8B-B14F-4D97-AF65-F5344CB8AC3E}">
        <p14:creationId xmlns:p14="http://schemas.microsoft.com/office/powerpoint/2010/main" val="3603841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4279CB1F-E62B-49C6-8B49-878F8A4E8712}" type="slidenum">
              <a:rPr lang="de-CH" altLang="de-DE"/>
              <a:pPr/>
              <a:t>‹Nr.›</a:t>
            </a:fld>
            <a:endParaRPr lang="de-CH" altLang="de-DE"/>
          </a:p>
        </p:txBody>
      </p:sp>
    </p:spTree>
    <p:extLst>
      <p:ext uri="{BB962C8B-B14F-4D97-AF65-F5344CB8AC3E}">
        <p14:creationId xmlns:p14="http://schemas.microsoft.com/office/powerpoint/2010/main" val="3774298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49860130-8702-4326-A370-AFBF19DAD088}" type="slidenum">
              <a:rPr lang="de-CH" altLang="de-DE"/>
              <a:pPr/>
              <a:t>‹Nr.›</a:t>
            </a:fld>
            <a:endParaRPr lang="de-CH" altLang="de-DE"/>
          </a:p>
        </p:txBody>
      </p:sp>
    </p:spTree>
    <p:extLst>
      <p:ext uri="{BB962C8B-B14F-4D97-AF65-F5344CB8AC3E}">
        <p14:creationId xmlns:p14="http://schemas.microsoft.com/office/powerpoint/2010/main" val="7376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CH"/>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D7EE76E5-4BC9-4DD9-8A95-A15CAE660677}" type="slidenum">
              <a:rPr lang="de-CH" altLang="de-DE"/>
              <a:pPr/>
              <a:t>‹Nr.›</a:t>
            </a:fld>
            <a:endParaRPr lang="de-CH" altLang="de-DE"/>
          </a:p>
        </p:txBody>
      </p:sp>
    </p:spTree>
    <p:extLst>
      <p:ext uri="{BB962C8B-B14F-4D97-AF65-F5344CB8AC3E}">
        <p14:creationId xmlns:p14="http://schemas.microsoft.com/office/powerpoint/2010/main" val="172658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8ECB458E-96DC-4F06-B20C-A82323CA0B5C}" type="slidenum">
              <a:rPr lang="de-CH" altLang="de-DE"/>
              <a:pPr/>
              <a:t>‹Nr.›</a:t>
            </a:fld>
            <a:endParaRPr lang="de-CH" altLang="de-DE"/>
          </a:p>
        </p:txBody>
      </p:sp>
    </p:spTree>
    <p:extLst>
      <p:ext uri="{BB962C8B-B14F-4D97-AF65-F5344CB8AC3E}">
        <p14:creationId xmlns:p14="http://schemas.microsoft.com/office/powerpoint/2010/main" val="615991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fld id="{66D60D58-B86D-4870-A9B1-138FDA687319}" type="slidenum">
              <a:rPr lang="de-CH" altLang="de-DE"/>
              <a:pPr/>
              <a:t>‹Nr.›</a:t>
            </a:fld>
            <a:endParaRPr lang="de-CH" altLang="de-DE"/>
          </a:p>
        </p:txBody>
      </p:sp>
    </p:spTree>
    <p:extLst>
      <p:ext uri="{BB962C8B-B14F-4D97-AF65-F5344CB8AC3E}">
        <p14:creationId xmlns:p14="http://schemas.microsoft.com/office/powerpoint/2010/main" val="383918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fld id="{330D0C6B-8F15-4879-89A2-33067694676D}" type="slidenum">
              <a:rPr lang="de-CH" altLang="de-DE"/>
              <a:pPr/>
              <a:t>‹Nr.›</a:t>
            </a:fld>
            <a:endParaRPr lang="de-CH" altLang="de-DE"/>
          </a:p>
        </p:txBody>
      </p:sp>
    </p:spTree>
    <p:extLst>
      <p:ext uri="{BB962C8B-B14F-4D97-AF65-F5344CB8AC3E}">
        <p14:creationId xmlns:p14="http://schemas.microsoft.com/office/powerpoint/2010/main" val="209380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fld id="{2071913B-CD41-492E-8D2F-BA0966EB18C9}" type="slidenum">
              <a:rPr lang="de-CH" altLang="de-DE"/>
              <a:pPr/>
              <a:t>‹Nr.›</a:t>
            </a:fld>
            <a:endParaRPr lang="de-CH" altLang="de-DE"/>
          </a:p>
        </p:txBody>
      </p:sp>
    </p:spTree>
    <p:extLst>
      <p:ext uri="{BB962C8B-B14F-4D97-AF65-F5344CB8AC3E}">
        <p14:creationId xmlns:p14="http://schemas.microsoft.com/office/powerpoint/2010/main" val="61639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CH"/>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52B5047B-4EBB-4A2B-8235-05556E62A1A5}" type="slidenum">
              <a:rPr lang="de-CH" altLang="de-DE"/>
              <a:pPr/>
              <a:t>‹Nr.›</a:t>
            </a:fld>
            <a:endParaRPr lang="de-CH" altLang="de-DE"/>
          </a:p>
        </p:txBody>
      </p:sp>
    </p:spTree>
    <p:extLst>
      <p:ext uri="{BB962C8B-B14F-4D97-AF65-F5344CB8AC3E}">
        <p14:creationId xmlns:p14="http://schemas.microsoft.com/office/powerpoint/2010/main" val="378129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CH"/>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1BD597A0-8B54-491A-8693-9DE241527DFA}" type="slidenum">
              <a:rPr lang="de-CH" altLang="de-DE"/>
              <a:pPr/>
              <a:t>‹Nr.›</a:t>
            </a:fld>
            <a:endParaRPr lang="de-CH" altLang="de-DE"/>
          </a:p>
        </p:txBody>
      </p:sp>
    </p:spTree>
    <p:extLst>
      <p:ext uri="{BB962C8B-B14F-4D97-AF65-F5344CB8AC3E}">
        <p14:creationId xmlns:p14="http://schemas.microsoft.com/office/powerpoint/2010/main" val="72394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de-CH"/>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de-CH"/>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de-CH"/>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0A9109A6-D853-4871-B651-814576654CCB}" type="slidenum">
              <a:rPr lang="de-CH" altLang="de-DE"/>
              <a:pPr/>
              <a:t>‹Nr.›</a:t>
            </a:fld>
            <a:endParaRPr lang="de-CH"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2613" y="1989138"/>
            <a:ext cx="2898775"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0" y="0"/>
            <a:ext cx="9144000" cy="17002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CH"/>
          </a:p>
        </p:txBody>
      </p:sp>
      <p:sp>
        <p:nvSpPr>
          <p:cNvPr id="9" name="Rectangle 2"/>
          <p:cNvSpPr txBox="1">
            <a:spLocks noChangeArrowheads="1"/>
          </p:cNvSpPr>
          <p:nvPr/>
        </p:nvSpPr>
        <p:spPr bwMode="auto">
          <a:xfrm>
            <a:off x="0" y="-11113"/>
            <a:ext cx="9144000" cy="171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b"/>
          <a:lstStyle>
            <a:lvl1pPr algn="ctr" rtl="0" eaLnBrk="0" fontAlgn="base" hangingPunct="0">
              <a:spcBef>
                <a:spcPct val="0"/>
              </a:spcBef>
              <a:spcAft>
                <a:spcPct val="0"/>
              </a:spcAft>
              <a:defRPr sz="6000" kern="12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eaLnBrk="1" hangingPunct="1">
              <a:lnSpc>
                <a:spcPct val="110000"/>
              </a:lnSpc>
              <a:spcBef>
                <a:spcPts val="2400"/>
              </a:spcBef>
              <a:defRPr/>
            </a:pPr>
            <a:r>
              <a:rPr lang="de-CH" altLang="de-DE" sz="4400" b="1" dirty="0" smtClean="0">
                <a:solidFill>
                  <a:schemeClr val="bg1"/>
                </a:solidFill>
                <a:latin typeface="DIN Next LT Pro" pitchFamily="34" charset="0"/>
              </a:rPr>
              <a:t>Deuterokanonische Schriften</a:t>
            </a:r>
            <a:br>
              <a:rPr lang="de-CH" altLang="de-DE" sz="4400" b="1" dirty="0" smtClean="0">
                <a:solidFill>
                  <a:schemeClr val="bg1"/>
                </a:solidFill>
                <a:latin typeface="DIN Next LT Pro" pitchFamily="34" charset="0"/>
              </a:rPr>
            </a:br>
            <a:r>
              <a:rPr lang="de-CH" altLang="de-DE" sz="4400" b="1" dirty="0" smtClean="0">
                <a:solidFill>
                  <a:schemeClr val="bg1"/>
                </a:solidFill>
                <a:latin typeface="DIN Next LT Pro" pitchFamily="34" charset="0"/>
              </a:rPr>
              <a:t>der Zürcher Bibel</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304800" y="1228725"/>
            <a:ext cx="8839200"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105000"/>
              </a:lnSpc>
              <a:defRPr/>
            </a:pPr>
            <a:r>
              <a:rPr lang="de-DE" altLang="de-DE" sz="2800" dirty="0" smtClean="0">
                <a:solidFill>
                  <a:schemeClr val="bg1">
                    <a:lumMod val="10000"/>
                  </a:schemeClr>
                </a:solidFill>
                <a:latin typeface="DIN Next LT Pro" pitchFamily="34" charset="0"/>
                <a:cs typeface="Arial" pitchFamily="34" charset="0"/>
              </a:rPr>
              <a:t>«Die neue Zürcher Bibel will eine </a:t>
            </a:r>
            <a:r>
              <a:rPr lang="de-DE" altLang="de-DE" sz="2800" dirty="0" err="1" smtClean="0">
                <a:solidFill>
                  <a:srgbClr val="C00000"/>
                </a:solidFill>
                <a:latin typeface="DIN Next LT Pro" pitchFamily="34" charset="0"/>
                <a:cs typeface="Arial" pitchFamily="34" charset="0"/>
              </a:rPr>
              <a:t>zeitgemässe</a:t>
            </a:r>
            <a:r>
              <a:rPr lang="de-DE" altLang="de-DE" sz="2800" dirty="0" smtClean="0">
                <a:solidFill>
                  <a:srgbClr val="C00000"/>
                </a:solidFill>
                <a:latin typeface="DIN Next LT Pro" pitchFamily="34" charset="0"/>
                <a:cs typeface="Arial" pitchFamily="34" charset="0"/>
              </a:rPr>
              <a:t> Übersetzung</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sein; das </a:t>
            </a:r>
            <a:r>
              <a:rPr lang="de-DE" altLang="de-DE" sz="2800" dirty="0" err="1" smtClean="0">
                <a:solidFill>
                  <a:schemeClr val="bg1">
                    <a:lumMod val="10000"/>
                  </a:schemeClr>
                </a:solidFill>
                <a:latin typeface="DIN Next LT Pro" pitchFamily="34" charset="0"/>
                <a:cs typeface="Arial" pitchFamily="34" charset="0"/>
              </a:rPr>
              <a:t>heisst</a:t>
            </a:r>
            <a:r>
              <a:rPr lang="de-DE" altLang="de-DE" sz="2800" dirty="0" smtClean="0">
                <a:solidFill>
                  <a:schemeClr val="bg1">
                    <a:lumMod val="10000"/>
                  </a:schemeClr>
                </a:solidFill>
                <a:latin typeface="DIN Next LT Pro" pitchFamily="34" charset="0"/>
                <a:cs typeface="Arial" pitchFamily="34" charset="0"/>
              </a:rPr>
              <a:t> allerdings nicht, dass sie sich unmittelbar an der heutigen Alltagssprache orientiert. Die Sprache der biblischen Bücher war auch […] alles andere als alltäglich, sondern hatte einen religiösen und </a:t>
            </a:r>
            <a:r>
              <a:rPr lang="de-DE" altLang="de-DE" sz="2800" dirty="0" smtClean="0">
                <a:solidFill>
                  <a:srgbClr val="C00000"/>
                </a:solidFill>
                <a:latin typeface="DIN Next LT Pro" pitchFamily="34" charset="0"/>
                <a:cs typeface="Arial" pitchFamily="34" charset="0"/>
              </a:rPr>
              <a:t>literarischen Anspruch</a:t>
            </a:r>
            <a:r>
              <a:rPr lang="de-DE" altLang="de-DE" sz="2800" dirty="0" smtClean="0">
                <a:solidFill>
                  <a:schemeClr val="bg1">
                    <a:lumMod val="10000"/>
                  </a:schemeClr>
                </a:solidFill>
                <a:latin typeface="DIN Next LT Pro" pitchFamily="34" charset="0"/>
                <a:cs typeface="Arial" pitchFamily="34" charset="0"/>
              </a:rPr>
              <a:t>. </a:t>
            </a:r>
          </a:p>
          <a:p>
            <a:pPr eaLnBrk="1" hangingPunct="1">
              <a:lnSpc>
                <a:spcPct val="105000"/>
              </a:lnSpc>
              <a:defRPr/>
            </a:pPr>
            <a:r>
              <a:rPr lang="de-DE" altLang="de-DE" sz="2800" dirty="0" smtClean="0">
                <a:solidFill>
                  <a:schemeClr val="bg1">
                    <a:lumMod val="10000"/>
                  </a:schemeClr>
                </a:solidFill>
                <a:latin typeface="DIN Next LT Pro" pitchFamily="34" charset="0"/>
                <a:cs typeface="Arial" pitchFamily="34" charset="0"/>
              </a:rPr>
              <a:t>[…] Die Übersetzung bemüht sich </a:t>
            </a:r>
            <a:r>
              <a:rPr lang="de-DE" altLang="de-DE" sz="2800" dirty="0" err="1" smtClean="0">
                <a:solidFill>
                  <a:schemeClr val="bg1">
                    <a:lumMod val="10000"/>
                  </a:schemeClr>
                </a:solidFill>
                <a:latin typeface="DIN Next LT Pro" pitchFamily="34" charset="0"/>
                <a:cs typeface="Arial" pitchFamily="34" charset="0"/>
              </a:rPr>
              <a:t>traditionsgemäss</a:t>
            </a:r>
            <a:r>
              <a:rPr lang="de-DE" altLang="de-DE" sz="2800" dirty="0" smtClean="0">
                <a:solidFill>
                  <a:schemeClr val="bg1">
                    <a:lumMod val="10000"/>
                  </a:schemeClr>
                </a:solidFill>
                <a:latin typeface="DIN Next LT Pro" pitchFamily="34" charset="0"/>
                <a:cs typeface="Arial" pitchFamily="34" charset="0"/>
              </a:rPr>
              <a:t> um </a:t>
            </a:r>
            <a:r>
              <a:rPr lang="de-DE" altLang="de-DE" sz="2800" dirty="0" err="1" smtClean="0">
                <a:solidFill>
                  <a:srgbClr val="C00000"/>
                </a:solidFill>
                <a:latin typeface="DIN Next LT Pro" pitchFamily="34" charset="0"/>
                <a:cs typeface="Arial" pitchFamily="34" charset="0"/>
              </a:rPr>
              <a:t>grösstmögliche</a:t>
            </a:r>
            <a:r>
              <a:rPr lang="de-DE" altLang="de-DE" sz="2800" dirty="0" smtClean="0">
                <a:solidFill>
                  <a:srgbClr val="C00000"/>
                </a:solidFill>
                <a:latin typeface="DIN Next LT Pro" pitchFamily="34" charset="0"/>
                <a:cs typeface="Arial" pitchFamily="34" charset="0"/>
              </a:rPr>
              <a:t> Nähe </a:t>
            </a:r>
            <a:r>
              <a:rPr lang="de-DE" altLang="de-DE" sz="2800" dirty="0" smtClean="0">
                <a:solidFill>
                  <a:schemeClr val="bg1">
                    <a:lumMod val="10000"/>
                  </a:schemeClr>
                </a:solidFill>
                <a:latin typeface="DIN Next LT Pro" pitchFamily="34" charset="0"/>
                <a:cs typeface="Arial" pitchFamily="34" charset="0"/>
              </a:rPr>
              <a:t>zu den jeweiligen Sprachen der Ausgangstexte. Das </a:t>
            </a:r>
            <a:r>
              <a:rPr lang="de-DE" altLang="de-DE" sz="2800" dirty="0" err="1" smtClean="0">
                <a:solidFill>
                  <a:schemeClr val="bg1">
                    <a:lumMod val="10000"/>
                  </a:schemeClr>
                </a:solidFill>
                <a:latin typeface="DIN Next LT Pro" pitchFamily="34" charset="0"/>
                <a:cs typeface="Arial" pitchFamily="34" charset="0"/>
              </a:rPr>
              <a:t>heisst</a:t>
            </a:r>
            <a:r>
              <a:rPr lang="de-DE" altLang="de-DE" sz="2800" dirty="0" smtClean="0">
                <a:solidFill>
                  <a:schemeClr val="bg1">
                    <a:lumMod val="10000"/>
                  </a:schemeClr>
                </a:solidFill>
                <a:latin typeface="DIN Next LT Pro" pitchFamily="34" charset="0"/>
                <a:cs typeface="Arial" pitchFamily="34" charset="0"/>
              </a:rPr>
              <a:t> auch, dass Mehrdeutiges nicht </a:t>
            </a:r>
            <a:r>
              <a:rPr lang="de-DE" altLang="de-DE" sz="2800" dirty="0" err="1" smtClean="0">
                <a:solidFill>
                  <a:schemeClr val="bg1">
                    <a:lumMod val="10000"/>
                  </a:schemeClr>
                </a:solidFill>
                <a:latin typeface="DIN Next LT Pro" pitchFamily="34" charset="0"/>
                <a:cs typeface="Arial" pitchFamily="34" charset="0"/>
              </a:rPr>
              <a:t>vereindeutigt</a:t>
            </a:r>
            <a:r>
              <a:rPr lang="de-DE" altLang="de-DE" sz="2800" dirty="0" smtClean="0">
                <a:solidFill>
                  <a:schemeClr val="bg1">
                    <a:lumMod val="10000"/>
                  </a:schemeClr>
                </a:solidFill>
                <a:latin typeface="DIN Next LT Pro" pitchFamily="34" charset="0"/>
                <a:cs typeface="Arial" pitchFamily="34" charset="0"/>
              </a:rPr>
              <a:t>, </a:t>
            </a:r>
            <a:r>
              <a:rPr lang="de-DE" altLang="de-DE" sz="2800" dirty="0" smtClean="0">
                <a:solidFill>
                  <a:srgbClr val="C00000"/>
                </a:solidFill>
                <a:latin typeface="DIN Next LT Pro" pitchFamily="34" charset="0"/>
                <a:cs typeface="Arial" pitchFamily="34" charset="0"/>
              </a:rPr>
              <a:t>Fremdes</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nicht dem bekannten Eigenen angeglichen, Schwieriges nicht banalisiert und Erschreckendes nicht gemildert oder beschönigt wird.</a:t>
            </a:r>
          </a:p>
          <a:p>
            <a:pPr eaLnBrk="1" hangingPunct="1">
              <a:lnSpc>
                <a:spcPct val="105000"/>
              </a:lnSpc>
              <a:defRPr/>
            </a:pPr>
            <a:endParaRPr lang="de-DE" altLang="de-DE" dirty="0" smtClean="0">
              <a:latin typeface="DIN Next LT Pro" pitchFamily="34" charset="0"/>
              <a:cs typeface="Arial"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3318" name="Rectangle 2"/>
          <p:cNvSpPr txBox="1">
            <a:spLocks noChangeArrowheads="1"/>
          </p:cNvSpPr>
          <p:nvPr/>
        </p:nvSpPr>
        <p:spPr bwMode="auto">
          <a:xfrm>
            <a:off x="4763" y="32226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Aus dem Vorwort der Ausgabe von 2007</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250825" y="1268413"/>
            <a:ext cx="8642350" cy="5761037"/>
          </a:xfrm>
        </p:spPr>
        <p:txBody>
          <a:bodyPr/>
          <a:lstStyle/>
          <a:p>
            <a:pPr marL="0" indent="0" eaLnBrk="1" hangingPunct="1">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Auch der Mann meines Friedensbunds, auf den ich mich verließ, Mitesser meines Brots, macht die Große Ferse über mich. </a:t>
            </a:r>
            <a:r>
              <a:rPr lang="de-DE" altLang="de-DE" sz="2400" dirty="0">
                <a:solidFill>
                  <a:schemeClr val="bg1">
                    <a:lumMod val="10000"/>
                  </a:schemeClr>
                </a:solidFill>
                <a:latin typeface="DIN Next LT Pro" panose="020B0503020203050203" pitchFamily="34" charset="0"/>
                <a:cs typeface="Arial" pitchFamily="34" charset="0"/>
              </a:rPr>
              <a:t>(Buber)</a:t>
            </a:r>
          </a:p>
          <a:p>
            <a:pPr eaLnBrk="1" hangingPunct="1">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 </a:t>
            </a:r>
            <a:endParaRPr lang="de-DE" altLang="de-DE" sz="2800" dirty="0" smtClean="0">
              <a:solidFill>
                <a:schemeClr val="bg1">
                  <a:lumMod val="10000"/>
                </a:schemeClr>
              </a:solidFill>
              <a:latin typeface="DIN Next LT Pro" panose="020B0503020203050203" pitchFamily="34" charset="0"/>
              <a:ea typeface="Arial Unicode MS" pitchFamily="34" charset="-128"/>
              <a:cs typeface="Arial Unicode MS" pitchFamily="34" charset="-128"/>
            </a:endParaRPr>
          </a:p>
          <a:p>
            <a:pPr marL="0" indent="0" eaLnBrk="1" hangingPunct="1">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Sogar mein Freund, dem ich Vertrauen schenkte, der bei mir von meinem Brot gegessen hat – auch er hat sich nun gegen mich gewandt! </a:t>
            </a:r>
            <a:r>
              <a:rPr lang="de-DE" altLang="de-DE" sz="2400" dirty="0">
                <a:solidFill>
                  <a:schemeClr val="bg1">
                    <a:lumMod val="10000"/>
                  </a:schemeClr>
                </a:solidFill>
                <a:latin typeface="DIN Next LT Pro" panose="020B0503020203050203" pitchFamily="34" charset="0"/>
                <a:cs typeface="Arial" pitchFamily="34" charset="0"/>
              </a:rPr>
              <a:t>(Gute Nachricht)</a:t>
            </a:r>
          </a:p>
          <a:p>
            <a:pPr eaLnBrk="1" hangingPunct="1">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 </a:t>
            </a:r>
            <a:endParaRPr lang="de-DE" altLang="de-DE" sz="2800" dirty="0" smtClean="0">
              <a:solidFill>
                <a:schemeClr val="bg1">
                  <a:lumMod val="10000"/>
                </a:schemeClr>
              </a:solidFill>
              <a:latin typeface="DIN Next LT Pro" panose="020B0503020203050203" pitchFamily="34" charset="0"/>
              <a:ea typeface="Arial Unicode MS" pitchFamily="34" charset="-128"/>
              <a:cs typeface="Arial Unicode MS" pitchFamily="34" charset="-128"/>
            </a:endParaRPr>
          </a:p>
          <a:p>
            <a:pPr marL="0" indent="0" eaLnBrk="1" hangingPunct="1">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Auch mein Freund, dem ich vertraute, der mein Brot aß, tritt mich mit Füßen. </a:t>
            </a:r>
            <a:r>
              <a:rPr lang="de-DE" altLang="de-DE" sz="2400" dirty="0">
                <a:solidFill>
                  <a:schemeClr val="bg1">
                    <a:lumMod val="10000"/>
                  </a:schemeClr>
                </a:solidFill>
                <a:latin typeface="DIN Next LT Pro" panose="020B0503020203050203" pitchFamily="34" charset="0"/>
                <a:cs typeface="Arial" pitchFamily="34" charset="0"/>
              </a:rPr>
              <a:t>(Luther)</a:t>
            </a:r>
          </a:p>
          <a:p>
            <a:pPr eaLnBrk="1" hangingPunct="1">
              <a:lnSpc>
                <a:spcPct val="90000"/>
              </a:lnSpc>
              <a:buFontTx/>
              <a:buNone/>
              <a:defRPr/>
            </a:pPr>
            <a:r>
              <a:rPr lang="de-DE" altLang="de-DE" sz="2800" dirty="0" smtClean="0">
                <a:solidFill>
                  <a:schemeClr val="bg1">
                    <a:lumMod val="10000"/>
                  </a:schemeClr>
                </a:solidFill>
                <a:latin typeface="DIN Next LT Pro" pitchFamily="34" charset="0"/>
                <a:cs typeface="Arial" pitchFamily="34" charset="0"/>
              </a:rPr>
              <a:t>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90000"/>
              </a:lnSpc>
              <a:defRPr/>
            </a:pPr>
            <a:endParaRPr lang="de-DE" altLang="de-DE" sz="2800" dirty="0" smtClean="0">
              <a:latin typeface="DIN Next LT Pro" pitchFamily="34" charset="0"/>
              <a:ea typeface="Arial Unicode MS" pitchFamily="34" charset="-128"/>
              <a:cs typeface="Arial Unicode MS" pitchFamily="34" charset="-128"/>
            </a:endParaRP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434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Ps 41,10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266700" y="1268413"/>
            <a:ext cx="8610600" cy="6629400"/>
          </a:xfrm>
        </p:spPr>
        <p:txBody>
          <a:bodyPr/>
          <a:lstStyle/>
          <a:p>
            <a:pPr marL="0" indent="0" eaLnBrk="1" hangingPunct="1">
              <a:lnSpc>
                <a:spcPct val="105000"/>
              </a:lnSpc>
              <a:buFontTx/>
              <a:buNone/>
              <a:defRPr/>
            </a:pPr>
            <a:r>
              <a:rPr lang="de-DE" altLang="de-DE" sz="2800" dirty="0">
                <a:solidFill>
                  <a:schemeClr val="bg1">
                    <a:lumMod val="10000"/>
                  </a:schemeClr>
                </a:solidFill>
                <a:latin typeface="DIN Next LT Pro" panose="020B0503020203050203" pitchFamily="34" charset="0"/>
                <a:cs typeface="Arial" pitchFamily="34" charset="0"/>
              </a:rPr>
              <a:t>Auch Menschen, die mit mir befreundet waren, denen ich vertraute, die mein Brot assen, geben mir einen </a:t>
            </a:r>
            <a:r>
              <a:rPr lang="de-DE" altLang="de-DE" sz="2800" dirty="0" err="1">
                <a:solidFill>
                  <a:schemeClr val="bg1">
                    <a:lumMod val="10000"/>
                  </a:schemeClr>
                </a:solidFill>
                <a:latin typeface="DIN Next LT Pro" panose="020B0503020203050203" pitchFamily="34" charset="0"/>
                <a:cs typeface="Arial" pitchFamily="34" charset="0"/>
              </a:rPr>
              <a:t>Fusstritt</a:t>
            </a:r>
            <a:r>
              <a:rPr lang="de-DE" altLang="de-DE" sz="2800" dirty="0">
                <a:solidFill>
                  <a:schemeClr val="bg1">
                    <a:lumMod val="10000"/>
                  </a:schemeClr>
                </a:solidFill>
                <a:latin typeface="DIN Next LT Pro" panose="020B0503020203050203" pitchFamily="34" charset="0"/>
                <a:cs typeface="Arial" pitchFamily="34" charset="0"/>
              </a:rPr>
              <a:t>. </a:t>
            </a:r>
            <a:r>
              <a:rPr lang="de-DE" altLang="de-DE" sz="2400" dirty="0">
                <a:solidFill>
                  <a:schemeClr val="bg1">
                    <a:lumMod val="10000"/>
                  </a:schemeClr>
                </a:solidFill>
                <a:latin typeface="DIN Next LT Pro" panose="020B0503020203050203" pitchFamily="34" charset="0"/>
                <a:cs typeface="Arial" pitchFamily="34" charset="0"/>
              </a:rPr>
              <a:t>(Bibel in gerechter Sprache)</a:t>
            </a:r>
          </a:p>
          <a:p>
            <a:pPr marL="0" indent="0" eaLnBrk="1" hangingPunct="1">
              <a:lnSpc>
                <a:spcPct val="105000"/>
              </a:lnSpc>
              <a:buFontTx/>
              <a:buNone/>
              <a:defRPr/>
            </a:pPr>
            <a:r>
              <a:rPr lang="de-DE" altLang="de-DE" sz="2800" dirty="0">
                <a:solidFill>
                  <a:schemeClr val="bg1">
                    <a:lumMod val="10000"/>
                  </a:schemeClr>
                </a:solidFill>
                <a:latin typeface="DIN Next LT Pro" panose="020B0503020203050203" pitchFamily="34" charset="0"/>
                <a:cs typeface="Arial" pitchFamily="34" charset="0"/>
              </a:rPr>
              <a:t> </a:t>
            </a:r>
          </a:p>
          <a:p>
            <a:pPr marL="0" indent="0" eaLnBrk="1" hangingPunct="1">
              <a:lnSpc>
                <a:spcPct val="105000"/>
              </a:lnSpc>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Ja</a:t>
            </a:r>
            <a:r>
              <a:rPr lang="de-DE" altLang="de-DE" sz="2800" dirty="0">
                <a:solidFill>
                  <a:schemeClr val="bg1">
                    <a:lumMod val="10000"/>
                  </a:schemeClr>
                </a:solidFill>
                <a:latin typeface="DIN Next LT Pro" panose="020B0503020203050203" pitchFamily="34" charset="0"/>
                <a:cs typeface="Arial" pitchFamily="34" charset="0"/>
              </a:rPr>
              <a:t>, auch mein Freund, auf den ich vertraute, der mein Brot ass, tut wider mich </a:t>
            </a:r>
            <a:r>
              <a:rPr lang="de-DE" altLang="de-DE" sz="2800" dirty="0" err="1">
                <a:solidFill>
                  <a:schemeClr val="bg1">
                    <a:lumMod val="10000"/>
                  </a:schemeClr>
                </a:solidFill>
                <a:latin typeface="DIN Next LT Pro" panose="020B0503020203050203" pitchFamily="34" charset="0"/>
                <a:cs typeface="Arial" pitchFamily="34" charset="0"/>
              </a:rPr>
              <a:t>gross</a:t>
            </a:r>
            <a:r>
              <a:rPr lang="de-DE" altLang="de-DE" sz="2800" dirty="0">
                <a:solidFill>
                  <a:schemeClr val="bg1">
                    <a:lumMod val="10000"/>
                  </a:schemeClr>
                </a:solidFill>
                <a:latin typeface="DIN Next LT Pro" panose="020B0503020203050203" pitchFamily="34" charset="0"/>
                <a:cs typeface="Arial" pitchFamily="34" charset="0"/>
              </a:rPr>
              <a:t> </a:t>
            </a:r>
            <a:r>
              <a:rPr lang="de-DE" altLang="de-DE" sz="2400" dirty="0" smtClean="0">
                <a:solidFill>
                  <a:schemeClr val="bg1">
                    <a:lumMod val="10000"/>
                  </a:schemeClr>
                </a:solidFill>
                <a:latin typeface="DIN Next LT Pro" panose="020B0503020203050203" pitchFamily="34" charset="0"/>
                <a:cs typeface="Arial" pitchFamily="34" charset="0"/>
              </a:rPr>
              <a:t>(Zürcher Bibel </a:t>
            </a:r>
            <a:r>
              <a:rPr lang="de-DE" altLang="de-DE" sz="2400" dirty="0">
                <a:solidFill>
                  <a:schemeClr val="bg1">
                    <a:lumMod val="10000"/>
                  </a:schemeClr>
                </a:solidFill>
                <a:latin typeface="DIN Next LT Pro" panose="020B0503020203050203" pitchFamily="34" charset="0"/>
                <a:cs typeface="Arial" pitchFamily="34" charset="0"/>
              </a:rPr>
              <a:t>1931)</a:t>
            </a:r>
          </a:p>
          <a:p>
            <a:pPr marL="0" indent="0" eaLnBrk="1" hangingPunct="1">
              <a:lnSpc>
                <a:spcPct val="105000"/>
              </a:lnSpc>
              <a:buFontTx/>
              <a:buNone/>
              <a:defRPr/>
            </a:pPr>
            <a:r>
              <a:rPr lang="de-DE" altLang="de-DE" sz="2800" dirty="0">
                <a:solidFill>
                  <a:schemeClr val="bg1">
                    <a:lumMod val="10000"/>
                  </a:schemeClr>
                </a:solidFill>
                <a:latin typeface="DIN Next LT Pro" panose="020B0503020203050203" pitchFamily="34" charset="0"/>
                <a:cs typeface="Arial" pitchFamily="34" charset="0"/>
              </a:rPr>
              <a:t> </a:t>
            </a:r>
          </a:p>
          <a:p>
            <a:pPr marL="0" indent="0" eaLnBrk="1" hangingPunct="1">
              <a:lnSpc>
                <a:spcPct val="105000"/>
              </a:lnSpc>
              <a:buFontTx/>
              <a:buNone/>
              <a:defRPr/>
            </a:pPr>
            <a:r>
              <a:rPr lang="de-DE" altLang="de-DE" sz="2800" dirty="0" smtClean="0">
                <a:solidFill>
                  <a:schemeClr val="bg1">
                    <a:lumMod val="10000"/>
                  </a:schemeClr>
                </a:solidFill>
                <a:latin typeface="DIN Next LT Pro" panose="020B0503020203050203" pitchFamily="34" charset="0"/>
                <a:cs typeface="Arial" pitchFamily="34" charset="0"/>
              </a:rPr>
              <a:t>Selbst </a:t>
            </a:r>
            <a:r>
              <a:rPr lang="de-DE" altLang="de-DE" sz="2800" dirty="0">
                <a:solidFill>
                  <a:schemeClr val="bg1">
                    <a:lumMod val="10000"/>
                  </a:schemeClr>
                </a:solidFill>
                <a:latin typeface="DIN Next LT Pro" panose="020B0503020203050203" pitchFamily="34" charset="0"/>
                <a:cs typeface="Arial" pitchFamily="34" charset="0"/>
              </a:rPr>
              <a:t>mein Freund, dem ich vertraute, der mein Brot ass, tritt mich mit Füssen </a:t>
            </a:r>
            <a:r>
              <a:rPr lang="de-DE" altLang="de-DE" sz="2400" dirty="0" smtClean="0">
                <a:solidFill>
                  <a:schemeClr val="bg1">
                    <a:lumMod val="10000"/>
                  </a:schemeClr>
                </a:solidFill>
                <a:latin typeface="DIN Next LT Pro" panose="020B0503020203050203" pitchFamily="34" charset="0"/>
                <a:cs typeface="Arial" pitchFamily="34" charset="0"/>
              </a:rPr>
              <a:t>(Zürcher Bibel </a:t>
            </a:r>
            <a:r>
              <a:rPr lang="de-DE" altLang="de-DE" sz="2400" dirty="0">
                <a:solidFill>
                  <a:schemeClr val="bg1">
                    <a:lumMod val="10000"/>
                  </a:schemeClr>
                </a:solidFill>
                <a:latin typeface="DIN Next LT Pro" panose="020B0503020203050203" pitchFamily="34" charset="0"/>
                <a:cs typeface="Arial" pitchFamily="34" charset="0"/>
              </a:rPr>
              <a:t>2007)</a:t>
            </a:r>
            <a:r>
              <a:rPr lang="de-CH" altLang="de-DE" sz="2400" dirty="0">
                <a:solidFill>
                  <a:schemeClr val="bg1">
                    <a:lumMod val="10000"/>
                  </a:schemeClr>
                </a:solidFill>
                <a:latin typeface="DIN Next LT Pro" panose="020B0503020203050203" pitchFamily="34" charset="0"/>
                <a:cs typeface="Arial" pitchFamily="34" charset="0"/>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5366"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Ps 41,10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250825" y="1268413"/>
            <a:ext cx="8305800" cy="5638800"/>
          </a:xfrm>
        </p:spPr>
        <p:txBody>
          <a:bodyPr/>
          <a:lstStyle/>
          <a:p>
            <a:pPr marL="0" indent="0" eaLnBrk="1" hangingPunct="1">
              <a:lnSpc>
                <a:spcPct val="110000"/>
              </a:lnSpc>
              <a:buFontTx/>
              <a:buNone/>
              <a:defRPr/>
            </a:pPr>
            <a:r>
              <a:rPr lang="de-DE" altLang="de-DE" sz="2800" dirty="0" smtClean="0">
                <a:solidFill>
                  <a:schemeClr val="bg1">
                    <a:lumMod val="10000"/>
                  </a:schemeClr>
                </a:solidFill>
                <a:latin typeface="DIN Next LT Pro" pitchFamily="34" charset="0"/>
                <a:cs typeface="Arial" pitchFamily="34" charset="0"/>
              </a:rPr>
              <a:t>Und wenn ich </a:t>
            </a:r>
            <a:r>
              <a:rPr lang="de-DE" altLang="de-DE" sz="2800" dirty="0" smtClean="0">
                <a:solidFill>
                  <a:srgbClr val="009900"/>
                </a:solidFill>
                <a:latin typeface="DIN Next LT Pro" pitchFamily="34" charset="0"/>
                <a:cs typeface="Arial" pitchFamily="34" charset="0"/>
              </a:rPr>
              <a:t>aus deinen Worten</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erkenne</a:t>
            </a:r>
            <a:r>
              <a:rPr lang="de-DE" altLang="de-DE" sz="2800" dirty="0" smtClean="0">
                <a:latin typeface="DIN Next LT Pro" pitchFamily="34" charset="0"/>
                <a:cs typeface="Arial" pitchFamily="34" charset="0"/>
              </a:rPr>
              <a:t>, </a:t>
            </a:r>
          </a:p>
          <a:p>
            <a:pPr marL="0" indent="0" eaLnBrk="1" hangingPunct="1">
              <a:lnSpc>
                <a:spcPct val="110000"/>
              </a:lnSpc>
              <a:buFontTx/>
              <a:buNone/>
              <a:defRPr/>
            </a:pPr>
            <a:r>
              <a:rPr lang="de-DE" altLang="de-DE" sz="2800" dirty="0" smtClean="0">
                <a:solidFill>
                  <a:srgbClr val="CC66FF"/>
                </a:solidFill>
                <a:latin typeface="DIN Next LT Pro" pitchFamily="34" charset="0"/>
                <a:cs typeface="Arial" pitchFamily="34" charset="0"/>
              </a:rPr>
              <a:t>dass du gereift bist</a:t>
            </a:r>
            <a:r>
              <a:rPr lang="de-DE" altLang="de-DE" sz="2800" dirty="0" smtClean="0">
                <a:solidFill>
                  <a:schemeClr val="bg1">
                    <a:lumMod val="10000"/>
                  </a:schemeClr>
                </a:solidFill>
                <a:latin typeface="DIN Next LT Pro" pitchFamily="34" charset="0"/>
                <a:cs typeface="Arial" pitchFamily="34" charset="0"/>
              </a:rPr>
              <a:t>, kann ich</a:t>
            </a:r>
            <a:r>
              <a:rPr lang="de-DE" altLang="de-DE" sz="2800" dirty="0" smtClean="0">
                <a:solidFill>
                  <a:srgbClr val="DB5025"/>
                </a:solidFill>
                <a:latin typeface="DIN Next LT Pro" pitchFamily="34" charset="0"/>
                <a:cs typeface="Arial" pitchFamily="34" charset="0"/>
              </a:rPr>
              <a:t> stolz</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auf dich </a:t>
            </a:r>
            <a:r>
              <a:rPr lang="de-DE" altLang="de-DE" sz="2800" dirty="0" smtClean="0">
                <a:solidFill>
                  <a:srgbClr val="DB5025"/>
                </a:solidFill>
                <a:latin typeface="DIN Next LT Pro" pitchFamily="34" charset="0"/>
                <a:cs typeface="Arial" pitchFamily="34" charset="0"/>
              </a:rPr>
              <a:t>sein</a:t>
            </a:r>
            <a:r>
              <a:rPr lang="de-DE" altLang="de-DE" sz="2800" dirty="0" smtClean="0">
                <a:solidFill>
                  <a:schemeClr val="bg1">
                    <a:lumMod val="10000"/>
                  </a:schemeClr>
                </a:solidFill>
                <a:latin typeface="DIN Next LT Pro" pitchFamily="34" charset="0"/>
                <a:cs typeface="Arial" pitchFamily="34" charset="0"/>
              </a:rPr>
              <a:t>. </a:t>
            </a:r>
          </a:p>
          <a:p>
            <a:pPr marL="0" indent="0" eaLnBrk="1" hangingPunct="1">
              <a:lnSpc>
                <a:spcPct val="110000"/>
              </a:lnSpc>
              <a:buFontTx/>
              <a:buNone/>
              <a:defRPr/>
            </a:pPr>
            <a:r>
              <a:rPr lang="de-DE" altLang="de-DE" sz="2400" dirty="0" smtClean="0">
                <a:solidFill>
                  <a:schemeClr val="bg1">
                    <a:lumMod val="10000"/>
                  </a:schemeClr>
                </a:solidFill>
                <a:latin typeface="DIN Next LT Pro" panose="020B0503020203050203" pitchFamily="34" charset="0"/>
                <a:cs typeface="Arial" pitchFamily="34" charset="0"/>
              </a:rPr>
              <a:t>(</a:t>
            </a:r>
            <a:r>
              <a:rPr lang="de-DE" altLang="de-DE" sz="2400" dirty="0">
                <a:solidFill>
                  <a:schemeClr val="bg1">
                    <a:lumMod val="10000"/>
                  </a:schemeClr>
                </a:solidFill>
                <a:latin typeface="DIN Next LT Pro" panose="020B0503020203050203" pitchFamily="34" charset="0"/>
                <a:cs typeface="Arial" pitchFamily="34" charset="0"/>
              </a:rPr>
              <a:t>Gute Nachricht)</a:t>
            </a:r>
          </a:p>
          <a:p>
            <a:pPr marL="0" indent="0" eaLnBrk="1" hangingPunct="1">
              <a:lnSpc>
                <a:spcPct val="110000"/>
              </a:lnSpc>
              <a:buFontTx/>
              <a:buNone/>
              <a:defRPr/>
            </a:pPr>
            <a:r>
              <a:rPr lang="de-DE" altLang="de-DE" sz="2800" dirty="0" smtClean="0">
                <a:latin typeface="DIN Next LT Pro" pitchFamily="34" charset="0"/>
                <a:cs typeface="Arial" pitchFamily="34" charset="0"/>
              </a:rPr>
              <a:t> </a:t>
            </a: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DE" altLang="de-DE" sz="2800" dirty="0" smtClean="0">
                <a:solidFill>
                  <a:schemeClr val="bg1">
                    <a:lumMod val="10000"/>
                  </a:schemeClr>
                </a:solidFill>
                <a:latin typeface="DIN Next LT Pro" pitchFamily="34" charset="0"/>
                <a:cs typeface="Arial" pitchFamily="34" charset="0"/>
              </a:rPr>
              <a:t>Meine</a:t>
            </a:r>
            <a:r>
              <a:rPr lang="de-DE" altLang="de-DE" sz="2800" dirty="0" smtClean="0">
                <a:latin typeface="DIN Next LT Pro" pitchFamily="34" charset="0"/>
                <a:cs typeface="Arial" pitchFamily="34" charset="0"/>
              </a:rPr>
              <a:t> </a:t>
            </a:r>
            <a:r>
              <a:rPr lang="de-DE" altLang="de-DE" sz="2800" dirty="0" smtClean="0">
                <a:solidFill>
                  <a:srgbClr val="DB5025"/>
                </a:solidFill>
                <a:latin typeface="DIN Next LT Pro" pitchFamily="34" charset="0"/>
                <a:cs typeface="Arial" pitchFamily="34" charset="0"/>
              </a:rPr>
              <a:t>Nieren jubeln</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wenn deine </a:t>
            </a:r>
            <a:r>
              <a:rPr lang="de-DE" altLang="de-DE" sz="2800" dirty="0" smtClean="0">
                <a:solidFill>
                  <a:srgbClr val="009900"/>
                </a:solidFill>
                <a:latin typeface="DIN Next LT Pro" pitchFamily="34" charset="0"/>
                <a:cs typeface="Arial" pitchFamily="34" charset="0"/>
              </a:rPr>
              <a:t>Lippen reden</a:t>
            </a:r>
            <a:r>
              <a:rPr lang="de-DE" altLang="de-DE" sz="2800" dirty="0" smtClean="0">
                <a:latin typeface="DIN Next LT Pro" pitchFamily="34" charset="0"/>
                <a:cs typeface="Arial" pitchFamily="34" charset="0"/>
              </a:rPr>
              <a:t>, </a:t>
            </a:r>
          </a:p>
          <a:p>
            <a:pPr marL="0" indent="0" eaLnBrk="1" hangingPunct="1">
              <a:lnSpc>
                <a:spcPct val="110000"/>
              </a:lnSpc>
              <a:buFontTx/>
              <a:buNone/>
              <a:defRPr/>
            </a:pPr>
            <a:r>
              <a:rPr lang="de-DE" altLang="de-DE" sz="2800" dirty="0" smtClean="0">
                <a:solidFill>
                  <a:srgbClr val="CC66FF"/>
                </a:solidFill>
                <a:latin typeface="DIN Next LT Pro" pitchFamily="34" charset="0"/>
                <a:cs typeface="Arial" pitchFamily="34" charset="0"/>
              </a:rPr>
              <a:t>was recht ist</a:t>
            </a:r>
            <a:r>
              <a:rPr lang="de-DE" altLang="de-DE" sz="2800" dirty="0" smtClean="0">
                <a:solidFill>
                  <a:schemeClr val="bg1">
                    <a:lumMod val="10000"/>
                  </a:schemeClr>
                </a:solidFill>
                <a:latin typeface="DIN Next LT Pro" pitchFamily="34" charset="0"/>
                <a:cs typeface="Arial" pitchFamily="34" charset="0"/>
              </a:rPr>
              <a:t>. </a:t>
            </a:r>
            <a:r>
              <a:rPr lang="de-DE" altLang="de-DE" sz="2400" dirty="0" smtClean="0">
                <a:solidFill>
                  <a:schemeClr val="bg1">
                    <a:lumMod val="10000"/>
                  </a:schemeClr>
                </a:solidFill>
                <a:latin typeface="DIN Next LT Pro" panose="020B0503020203050203" pitchFamily="34" charset="0"/>
                <a:cs typeface="Arial" pitchFamily="34" charset="0"/>
              </a:rPr>
              <a:t>(Zürcher Bibel </a:t>
            </a:r>
            <a:r>
              <a:rPr lang="de-DE" altLang="de-DE" sz="2400" dirty="0">
                <a:solidFill>
                  <a:schemeClr val="bg1">
                    <a:lumMod val="10000"/>
                  </a:schemeClr>
                </a:solidFill>
                <a:latin typeface="DIN Next LT Pro" panose="020B0503020203050203" pitchFamily="34" charset="0"/>
                <a:cs typeface="Arial" pitchFamily="34" charset="0"/>
              </a:rPr>
              <a:t>2007)</a:t>
            </a:r>
            <a:r>
              <a:rPr lang="de-CH" altLang="de-DE" sz="2400" dirty="0">
                <a:solidFill>
                  <a:schemeClr val="bg1">
                    <a:lumMod val="10000"/>
                  </a:schemeClr>
                </a:solidFill>
                <a:latin typeface="DIN Next LT Pro" panose="020B0503020203050203" pitchFamily="34" charset="0"/>
                <a:cs typeface="Arial" pitchFamily="34" charset="0"/>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6390"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Prov 23,16</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250825" y="1268413"/>
            <a:ext cx="8305800" cy="5867400"/>
          </a:xfrm>
        </p:spPr>
        <p:txBody>
          <a:bodyPr/>
          <a:lstStyle/>
          <a:p>
            <a:pPr marL="0" indent="0" eaLnBrk="1" hangingPunct="1">
              <a:lnSpc>
                <a:spcPct val="110000"/>
              </a:lnSpc>
              <a:buFontTx/>
              <a:buNone/>
              <a:defRPr/>
            </a:pPr>
            <a:r>
              <a:rPr lang="de-DE" altLang="de-DE" sz="2800" dirty="0" smtClean="0">
                <a:solidFill>
                  <a:schemeClr val="bg1">
                    <a:lumMod val="10000"/>
                  </a:schemeClr>
                </a:solidFill>
                <a:latin typeface="DIN Next LT Pro" pitchFamily="34" charset="0"/>
                <a:cs typeface="Arial" pitchFamily="34" charset="0"/>
              </a:rPr>
              <a:t>Wer Menschenblut </a:t>
            </a:r>
            <a:r>
              <a:rPr lang="de-DE" altLang="de-DE" sz="2800" dirty="0" err="1" smtClean="0">
                <a:solidFill>
                  <a:schemeClr val="bg1">
                    <a:lumMod val="10000"/>
                  </a:schemeClr>
                </a:solidFill>
                <a:latin typeface="DIN Next LT Pro" pitchFamily="34" charset="0"/>
                <a:cs typeface="Arial" pitchFamily="34" charset="0"/>
              </a:rPr>
              <a:t>vergiesst</a:t>
            </a:r>
            <a:r>
              <a:rPr lang="de-DE" altLang="de-DE" sz="2800" dirty="0" smtClean="0">
                <a:solidFill>
                  <a:schemeClr val="bg1">
                    <a:lumMod val="10000"/>
                  </a:schemeClr>
                </a:solidFill>
                <a:latin typeface="DIN Next LT Pro" pitchFamily="34" charset="0"/>
                <a:cs typeface="Arial" pitchFamily="34" charset="0"/>
              </a:rPr>
              <a:t>, dessen Blut soll auch </a:t>
            </a:r>
            <a:r>
              <a:rPr lang="de-DE" altLang="de-DE" sz="2800" dirty="0" smtClean="0">
                <a:solidFill>
                  <a:srgbClr val="DB5025"/>
                </a:solidFill>
                <a:latin typeface="DIN Next LT Pro" pitchFamily="34" charset="0"/>
                <a:cs typeface="Arial" pitchFamily="34" charset="0"/>
              </a:rPr>
              <a:t>durch</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Menschen vergossen werden. </a:t>
            </a:r>
          </a:p>
          <a:p>
            <a:pPr marL="0" indent="0" eaLnBrk="1" hangingPunct="1">
              <a:lnSpc>
                <a:spcPct val="110000"/>
              </a:lnSpc>
              <a:buFontTx/>
              <a:buNone/>
              <a:defRPr/>
            </a:pPr>
            <a:r>
              <a:rPr lang="de-DE" altLang="de-DE" sz="2400" dirty="0" smtClean="0">
                <a:solidFill>
                  <a:schemeClr val="bg1">
                    <a:lumMod val="10000"/>
                  </a:schemeClr>
                </a:solidFill>
                <a:latin typeface="DIN Next LT Pro" panose="020B0503020203050203" pitchFamily="34" charset="0"/>
                <a:cs typeface="Arial" pitchFamily="34" charset="0"/>
              </a:rPr>
              <a:t>(Zürcher Bibel </a:t>
            </a:r>
            <a:r>
              <a:rPr lang="de-DE" altLang="de-DE" sz="2400" dirty="0">
                <a:solidFill>
                  <a:schemeClr val="bg1">
                    <a:lumMod val="10000"/>
                  </a:schemeClr>
                </a:solidFill>
                <a:latin typeface="DIN Next LT Pro" panose="020B0503020203050203" pitchFamily="34" charset="0"/>
                <a:cs typeface="Arial" pitchFamily="34" charset="0"/>
              </a:rPr>
              <a:t>1931)</a:t>
            </a:r>
          </a:p>
          <a:p>
            <a:pPr eaLnBrk="1" hangingPunct="1">
              <a:lnSpc>
                <a:spcPct val="110000"/>
              </a:lnSpc>
              <a:buFontTx/>
              <a:buNone/>
              <a:defRPr/>
            </a:pPr>
            <a:r>
              <a:rPr lang="de-DE" altLang="de-DE" sz="2800" dirty="0" smtClean="0">
                <a:latin typeface="DIN Next LT Pro" pitchFamily="34" charset="0"/>
                <a:cs typeface="Arial" pitchFamily="34" charset="0"/>
              </a:rPr>
              <a:t> </a:t>
            </a: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Wer das Blut eines Menschen vergiesst, dessen Blut soll </a:t>
            </a:r>
            <a:r>
              <a:rPr lang="de-CH" altLang="de-DE" sz="2800" dirty="0" smtClean="0">
                <a:solidFill>
                  <a:srgbClr val="DB5025"/>
                </a:solidFill>
                <a:latin typeface="DIN Next LT Pro" pitchFamily="34" charset="0"/>
                <a:cs typeface="Arial" pitchFamily="34" charset="0"/>
              </a:rPr>
              <a:t>für den </a:t>
            </a:r>
            <a:r>
              <a:rPr lang="de-CH" altLang="de-DE" sz="2800" dirty="0" smtClean="0">
                <a:solidFill>
                  <a:schemeClr val="bg1">
                    <a:lumMod val="10000"/>
                  </a:schemeClr>
                </a:solidFill>
                <a:latin typeface="DIN Next LT Pro" pitchFamily="34" charset="0"/>
                <a:cs typeface="Arial" pitchFamily="34" charset="0"/>
              </a:rPr>
              <a:t>Wert des getöteten Menschen vergossen werden. </a:t>
            </a:r>
            <a:r>
              <a:rPr lang="de-CH" altLang="de-DE" sz="2400" dirty="0" smtClean="0">
                <a:solidFill>
                  <a:schemeClr val="bg1">
                    <a:lumMod val="10000"/>
                  </a:schemeClr>
                </a:solidFill>
                <a:latin typeface="DIN Next LT Pro" panose="020B0503020203050203" pitchFamily="34" charset="0"/>
                <a:cs typeface="Arial" pitchFamily="34" charset="0"/>
              </a:rPr>
              <a:t>(Zürcher Bibel </a:t>
            </a:r>
            <a:r>
              <a:rPr lang="de-CH" altLang="de-DE" sz="2400" dirty="0">
                <a:solidFill>
                  <a:schemeClr val="bg1">
                    <a:lumMod val="10000"/>
                  </a:schemeClr>
                </a:solidFill>
                <a:latin typeface="DIN Next LT Pro" panose="020B0503020203050203" pitchFamily="34" charset="0"/>
                <a:cs typeface="Arial" pitchFamily="34" charset="0"/>
              </a:rPr>
              <a:t>2007)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7414"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Gen 9,6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179388" y="1628775"/>
            <a:ext cx="8763000" cy="6553200"/>
          </a:xfrm>
        </p:spPr>
        <p:txBody>
          <a:bodyPr/>
          <a:lstStyle/>
          <a:p>
            <a:pPr eaLnBrk="1" hangingPunct="1">
              <a:lnSpc>
                <a:spcPct val="110000"/>
              </a:lnSpc>
              <a:buFontTx/>
              <a:buNone/>
              <a:defRPr/>
            </a:pPr>
            <a:r>
              <a:rPr lang="de-DE" altLang="de-DE" sz="2800" dirty="0" smtClean="0">
                <a:latin typeface="DIN Next LT Pro" pitchFamily="34" charset="0"/>
                <a:cs typeface="Arial" pitchFamily="34" charset="0"/>
              </a:rPr>
              <a:t>	</a:t>
            </a:r>
            <a:r>
              <a:rPr lang="de-DE" altLang="de-DE" sz="2800" dirty="0" smtClean="0">
                <a:solidFill>
                  <a:srgbClr val="DB5025"/>
                </a:solidFill>
                <a:latin typeface="DIN Next LT Pro" pitchFamily="34" charset="0"/>
                <a:cs typeface="Arial" pitchFamily="34" charset="0"/>
              </a:rPr>
              <a:t>Ihr sollt nicht meinen, dass ich gekommen bin</a:t>
            </a:r>
            <a:r>
              <a:rPr lang="de-DE" altLang="de-DE" sz="2800" dirty="0" smtClean="0">
                <a:solidFill>
                  <a:schemeClr val="bg1">
                    <a:lumMod val="10000"/>
                  </a:schemeClr>
                </a:solidFill>
                <a:latin typeface="DIN Next LT Pro" pitchFamily="34" charset="0"/>
                <a:cs typeface="Arial" pitchFamily="34" charset="0"/>
              </a:rPr>
              <a:t>, das Gesetz oder die Propheten aufzulösen; </a:t>
            </a:r>
            <a:r>
              <a:rPr lang="de-DE" altLang="de-DE" sz="2800" dirty="0" smtClean="0">
                <a:solidFill>
                  <a:srgbClr val="009900"/>
                </a:solidFill>
                <a:latin typeface="DIN Next LT Pro" pitchFamily="34" charset="0"/>
                <a:cs typeface="Arial" pitchFamily="34" charset="0"/>
              </a:rPr>
              <a:t>ich bin nicht gekommen aufzulösen</a:t>
            </a:r>
            <a:r>
              <a:rPr lang="de-DE" altLang="de-DE" sz="2800" dirty="0" smtClean="0">
                <a:solidFill>
                  <a:schemeClr val="bg1">
                    <a:lumMod val="10000"/>
                  </a:schemeClr>
                </a:solidFill>
                <a:latin typeface="DIN Next LT Pro" pitchFamily="34" charset="0"/>
                <a:cs typeface="Arial" pitchFamily="34" charset="0"/>
              </a:rPr>
              <a:t>, sondern zu erfüllen. </a:t>
            </a:r>
            <a:r>
              <a:rPr lang="de-DE" altLang="de-DE" sz="2400" dirty="0">
                <a:solidFill>
                  <a:schemeClr val="bg1">
                    <a:lumMod val="10000"/>
                  </a:schemeClr>
                </a:solidFill>
                <a:latin typeface="DIN Next LT Pro" panose="020B0503020203050203" pitchFamily="34" charset="0"/>
                <a:cs typeface="Arial" pitchFamily="34" charset="0"/>
              </a:rPr>
              <a:t>(Luther)</a:t>
            </a:r>
          </a:p>
          <a:p>
            <a:pPr eaLnBrk="1" hangingPunct="1">
              <a:lnSpc>
                <a:spcPct val="110000"/>
              </a:lnSpc>
              <a:buFontTx/>
              <a:buNone/>
              <a:defRPr/>
            </a:pPr>
            <a:r>
              <a:rPr lang="de-DE" altLang="de-DE" sz="2800" dirty="0" smtClean="0">
                <a:latin typeface="DIN Next LT Pro" pitchFamily="34" charset="0"/>
                <a:cs typeface="Arial" pitchFamily="34" charset="0"/>
              </a:rPr>
              <a:t> </a:t>
            </a:r>
            <a:endParaRPr lang="de-DE" altLang="de-DE" sz="2800" dirty="0" smtClean="0">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CH" altLang="de-DE" sz="2800" dirty="0" smtClean="0">
                <a:latin typeface="DIN Next LT Pro" pitchFamily="34" charset="0"/>
                <a:cs typeface="Arial" pitchFamily="34" charset="0"/>
              </a:rPr>
              <a:t>	</a:t>
            </a:r>
            <a:r>
              <a:rPr lang="de-CH" altLang="de-DE" sz="2800" dirty="0" smtClean="0">
                <a:solidFill>
                  <a:srgbClr val="DB5025"/>
                </a:solidFill>
                <a:latin typeface="DIN Next LT Pro" pitchFamily="34" charset="0"/>
                <a:cs typeface="Arial" pitchFamily="34" charset="0"/>
              </a:rPr>
              <a:t>Meint nicht, ich sei gekommen</a:t>
            </a:r>
            <a:r>
              <a:rPr lang="de-CH" altLang="de-DE" sz="2800" dirty="0" smtClean="0">
                <a:solidFill>
                  <a:schemeClr val="bg1">
                    <a:lumMod val="10000"/>
                  </a:schemeClr>
                </a:solidFill>
                <a:latin typeface="DIN Next LT Pro" pitchFamily="34" charset="0"/>
                <a:cs typeface="Arial" pitchFamily="34" charset="0"/>
              </a:rPr>
              <a:t>, das Gesetz oder die Propheten aufzulösen. </a:t>
            </a:r>
            <a:r>
              <a:rPr lang="de-CH" altLang="de-DE" sz="2800" dirty="0" smtClean="0">
                <a:solidFill>
                  <a:srgbClr val="009900"/>
                </a:solidFill>
                <a:latin typeface="DIN Next LT Pro" pitchFamily="34" charset="0"/>
                <a:cs typeface="Arial" pitchFamily="34" charset="0"/>
              </a:rPr>
              <a:t>Nicht um aufzulösen, bin ich gekommen</a:t>
            </a:r>
            <a:r>
              <a:rPr lang="de-CH" altLang="de-DE" sz="2800" dirty="0" smtClean="0">
                <a:solidFill>
                  <a:schemeClr val="bg1">
                    <a:lumMod val="10000"/>
                  </a:schemeClr>
                </a:solidFill>
                <a:latin typeface="DIN Next LT Pro" pitchFamily="34" charset="0"/>
                <a:cs typeface="Arial" pitchFamily="34" charset="0"/>
              </a:rPr>
              <a:t>, sondern um zu erfüllen. </a:t>
            </a:r>
            <a:r>
              <a:rPr lang="de-CH" altLang="de-DE" sz="2400" dirty="0" smtClean="0">
                <a:solidFill>
                  <a:schemeClr val="bg1">
                    <a:lumMod val="10000"/>
                  </a:schemeClr>
                </a:solidFill>
                <a:latin typeface="DIN Next LT Pro" panose="020B0503020203050203" pitchFamily="34" charset="0"/>
                <a:cs typeface="Arial" pitchFamily="34" charset="0"/>
              </a:rPr>
              <a:t>(Zürcher Bibel </a:t>
            </a:r>
            <a:r>
              <a:rPr lang="de-CH" altLang="de-DE" sz="2400" dirty="0">
                <a:solidFill>
                  <a:schemeClr val="bg1">
                    <a:lumMod val="10000"/>
                  </a:schemeClr>
                </a:solidFill>
                <a:latin typeface="DIN Next LT Pro" panose="020B0503020203050203" pitchFamily="34" charset="0"/>
                <a:cs typeface="Arial" pitchFamily="34" charset="0"/>
              </a:rPr>
              <a:t>2007)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8438"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Mt 5,17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038276" y="1988840"/>
            <a:ext cx="4693964" cy="1544712"/>
          </a:xfrm>
        </p:spPr>
        <p:txBody>
          <a:bodyPr/>
          <a:lstStyle/>
          <a:p>
            <a:pPr eaLnBrk="1" hangingPunct="1">
              <a:lnSpc>
                <a:spcPct val="120000"/>
              </a:lnSpc>
              <a:buNone/>
              <a:defRPr/>
            </a:pPr>
            <a:r>
              <a:rPr lang="de-DE" altLang="de-DE" sz="3400" dirty="0" smtClean="0">
                <a:latin typeface="DIN Next LT Pro" pitchFamily="34" charset="0"/>
                <a:cs typeface="Arial" pitchFamily="34" charset="0"/>
              </a:rPr>
              <a:t>		</a:t>
            </a:r>
            <a:r>
              <a:rPr lang="de-CH" sz="2000" b="1" dirty="0">
                <a:solidFill>
                  <a:schemeClr val="bg1">
                    <a:lumMod val="10000"/>
                  </a:schemeClr>
                </a:solidFill>
                <a:latin typeface="DIN Next LT Pro" pitchFamily="34" charset="0"/>
                <a:cs typeface="+mn-cs"/>
              </a:rPr>
              <a:t>?</a:t>
            </a:r>
          </a:p>
          <a:p>
            <a:pPr eaLnBrk="1" hangingPunct="1">
              <a:lnSpc>
                <a:spcPct val="120000"/>
              </a:lnSpc>
              <a:buFontTx/>
              <a:buNone/>
              <a:defRPr/>
            </a:pPr>
            <a:endParaRPr lang="de-CH" altLang="de-DE" sz="2000" dirty="0" smtClean="0">
              <a:latin typeface="DIN Next LT Pro"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946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Weshalb überhaupt neue Übersetzungen?</a:t>
            </a:r>
          </a:p>
        </p:txBody>
      </p:sp>
      <p:sp>
        <p:nvSpPr>
          <p:cNvPr id="2" name="Textfeld 1"/>
          <p:cNvSpPr txBox="1"/>
          <p:nvPr/>
        </p:nvSpPr>
        <p:spPr>
          <a:xfrm>
            <a:off x="2123728" y="2924944"/>
            <a:ext cx="1656184" cy="1446550"/>
          </a:xfrm>
          <a:prstGeom prst="rect">
            <a:avLst/>
          </a:prstGeom>
          <a:noFill/>
        </p:spPr>
        <p:txBody>
          <a:bodyPr wrap="square" rtlCol="0">
            <a:spAutoFit/>
          </a:bodyPr>
          <a:lstStyle/>
          <a:p>
            <a:r>
              <a:rPr lang="de-CH" sz="8800" dirty="0">
                <a:solidFill>
                  <a:schemeClr val="bg1">
                    <a:lumMod val="10000"/>
                  </a:schemeClr>
                </a:solidFill>
                <a:latin typeface="DIN Next LT Pro" panose="020B0503020203050203" pitchFamily="34" charset="0"/>
                <a:cs typeface="Arial" panose="020B0604020202020204" pitchFamily="34" charset="0"/>
              </a:rPr>
              <a:t>?</a:t>
            </a:r>
          </a:p>
        </p:txBody>
      </p:sp>
      <p:sp>
        <p:nvSpPr>
          <p:cNvPr id="4" name="Textfeld 3"/>
          <p:cNvSpPr txBox="1"/>
          <p:nvPr/>
        </p:nvSpPr>
        <p:spPr>
          <a:xfrm>
            <a:off x="4572000" y="4581128"/>
            <a:ext cx="4896544" cy="923330"/>
          </a:xfrm>
          <a:prstGeom prst="rect">
            <a:avLst/>
          </a:prstGeom>
          <a:noFill/>
        </p:spPr>
        <p:txBody>
          <a:bodyPr wrap="square" rtlCol="0">
            <a:spAutoFit/>
          </a:bodyPr>
          <a:lstStyle/>
          <a:p>
            <a:r>
              <a:rPr lang="de-CH" sz="5400" dirty="0" smtClean="0">
                <a:solidFill>
                  <a:schemeClr val="bg1">
                    <a:lumMod val="10000"/>
                  </a:schemeClr>
                </a:solidFill>
                <a:latin typeface="DIN Next LT Pro" pitchFamily="34" charset="0"/>
              </a:rPr>
              <a:t>?</a:t>
            </a:r>
            <a:endParaRPr lang="de-CH" sz="5400" dirty="0">
              <a:solidFill>
                <a:schemeClr val="bg1">
                  <a:lumMod val="10000"/>
                </a:schemeClr>
              </a:solidFill>
              <a:latin typeface="DIN Next LT Pro" pitchFamily="34" charset="0"/>
            </a:endParaRPr>
          </a:p>
        </p:txBody>
      </p:sp>
      <p:sp>
        <p:nvSpPr>
          <p:cNvPr id="5" name="Rechteck 4"/>
          <p:cNvSpPr/>
          <p:nvPr/>
        </p:nvSpPr>
        <p:spPr>
          <a:xfrm>
            <a:off x="4211960" y="3198168"/>
            <a:ext cx="325730" cy="461665"/>
          </a:xfrm>
          <a:prstGeom prst="rect">
            <a:avLst/>
          </a:prstGeom>
        </p:spPr>
        <p:txBody>
          <a:bodyPr wrap="none">
            <a:spAutoFit/>
          </a:bodyPr>
          <a:lstStyle/>
          <a:p>
            <a:r>
              <a:rPr lang="de-CH" dirty="0" smtClean="0">
                <a:solidFill>
                  <a:schemeClr val="bg1">
                    <a:lumMod val="10000"/>
                  </a:schemeClr>
                </a:solidFill>
                <a:latin typeface="DIN Next LT Pro" panose="020B0503020203050203" pitchFamily="34" charset="0"/>
                <a:cs typeface="Arial" panose="020B0604020202020204" pitchFamily="34" charset="0"/>
              </a:rPr>
              <a:t>?</a:t>
            </a:r>
            <a:endParaRPr lang="de-CH" dirty="0">
              <a:solidFill>
                <a:schemeClr val="bg1">
                  <a:lumMod val="10000"/>
                </a:schemeClr>
              </a:solidFill>
              <a:latin typeface="DIN Next LT Pro" panose="020B0503020203050203" pitchFamily="34" charset="0"/>
              <a:cs typeface="Arial" panose="020B0604020202020204" pitchFamily="34" charset="0"/>
            </a:endParaRPr>
          </a:p>
        </p:txBody>
      </p:sp>
      <p:sp>
        <p:nvSpPr>
          <p:cNvPr id="8" name="Textfeld 7"/>
          <p:cNvSpPr txBox="1"/>
          <p:nvPr/>
        </p:nvSpPr>
        <p:spPr>
          <a:xfrm>
            <a:off x="7236296" y="3429000"/>
            <a:ext cx="936104" cy="1569660"/>
          </a:xfrm>
          <a:prstGeom prst="rect">
            <a:avLst/>
          </a:prstGeom>
          <a:noFill/>
        </p:spPr>
        <p:txBody>
          <a:bodyPr wrap="square" rtlCol="0">
            <a:spAutoFit/>
          </a:bodyPr>
          <a:lstStyle/>
          <a:p>
            <a:r>
              <a:rPr lang="de-CH" sz="9600" b="1" dirty="0">
                <a:solidFill>
                  <a:schemeClr val="bg1">
                    <a:lumMod val="10000"/>
                  </a:schemeClr>
                </a:solidFill>
                <a:latin typeface="DIN Next LT Pro" pitchFamily="34"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feld 1"/>
          <p:cNvSpPr txBox="1">
            <a:spLocks noChangeArrowheads="1"/>
          </p:cNvSpPr>
          <p:nvPr/>
        </p:nvSpPr>
        <p:spPr bwMode="auto">
          <a:xfrm>
            <a:off x="250825" y="14255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120000"/>
              </a:lnSpc>
              <a:spcBef>
                <a:spcPct val="0"/>
              </a:spcBef>
              <a:buFontTx/>
              <a:buNone/>
              <a:defRPr/>
            </a:pPr>
            <a:r>
              <a:rPr lang="de-DE" altLang="de-DE" sz="2800" dirty="0" smtClean="0">
                <a:solidFill>
                  <a:schemeClr val="bg1">
                    <a:lumMod val="10000"/>
                  </a:schemeClr>
                </a:solidFill>
                <a:latin typeface="DIN Next LT Pro" panose="020B0503020203050203" pitchFamily="34" charset="0"/>
                <a:cs typeface="Arial" panose="020B0604020202020204" pitchFamily="34" charset="0"/>
              </a:rPr>
              <a:t>«Seit der Erarbeitung der letzten, 1931 erschienen Zürcher Bibel sind fast hundert Jahre vergangen.</a:t>
            </a:r>
          </a:p>
          <a:p>
            <a:pPr eaLnBrk="1" hangingPunct="1">
              <a:lnSpc>
                <a:spcPct val="120000"/>
              </a:lnSpc>
              <a:spcBef>
                <a:spcPct val="0"/>
              </a:spcBef>
              <a:buFontTx/>
              <a:buNone/>
              <a:defRPr/>
            </a:pPr>
            <a:r>
              <a:rPr lang="de-DE" altLang="de-DE" sz="2800" dirty="0" smtClean="0">
                <a:solidFill>
                  <a:schemeClr val="bg1">
                    <a:lumMod val="10000"/>
                  </a:schemeClr>
                </a:solidFill>
                <a:latin typeface="DIN Next LT Pro" panose="020B0503020203050203" pitchFamily="34" charset="0"/>
                <a:cs typeface="Arial" panose="020B0604020202020204" pitchFamily="34" charset="0"/>
              </a:rPr>
              <a:t>In dieser Zeit haben die Bibelwissenschaften, die Geschichtswissenschaften und die Sprach-wissenschaften neue Erkenntnisse gewonnen und Fortschritte erzielt.» </a:t>
            </a:r>
            <a:endParaRPr lang="de-DE" altLang="de-DE" sz="2800" dirty="0" smtClean="0">
              <a:solidFill>
                <a:schemeClr val="bg1">
                  <a:lumMod val="10000"/>
                </a:schemeClr>
              </a:solidFill>
              <a:latin typeface="DIN Next LT Pro" panose="020B0503020203050203" pitchFamily="34" charset="0"/>
              <a:ea typeface="Arial Unicode MS" panose="020B0604020202020204" pitchFamily="34" charset="-128"/>
              <a:cs typeface="Arial Unicode MS" panose="020B0604020202020204" pitchFamily="34" charset="-128"/>
            </a:endParaRPr>
          </a:p>
          <a:p>
            <a:pPr eaLnBrk="1" hangingPunct="1">
              <a:lnSpc>
                <a:spcPct val="110000"/>
              </a:lnSpc>
              <a:spcBef>
                <a:spcPct val="0"/>
              </a:spcBef>
              <a:buFontTx/>
              <a:buNone/>
              <a:defRPr/>
            </a:pPr>
            <a:r>
              <a:rPr lang="de-DE" altLang="de-DE" sz="2400" dirty="0" smtClean="0">
                <a:latin typeface="DIN Next LT Pro" panose="020B0503020203050203" pitchFamily="34" charset="0"/>
                <a:cs typeface="Arial" panose="020B0604020202020204" pitchFamily="34" charset="0"/>
              </a:rPr>
              <a:t>	</a:t>
            </a:r>
            <a:endParaRPr lang="de-CH" altLang="de-DE" sz="2400" dirty="0" smtClean="0">
              <a:latin typeface="DIN Next LT Pro" panose="020B0503020203050203" pitchFamily="34" charset="0"/>
              <a:cs typeface="Arial" panose="020B0604020202020204"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0486"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Aus dem Vorwort der Ausgabe von 2007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O:\6 Werbung\Bibel\PowerPoint\Qumran 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47763"/>
            <a:ext cx="4624388"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descr="O:\6 Werbung\Bibel\PowerPoint\Qumran-Fragme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58788"/>
            <a:ext cx="4551362" cy="744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051"/>
          <p:cNvSpPr>
            <a:spLocks noGrp="1" noChangeArrowheads="1"/>
          </p:cNvSpPr>
          <p:nvPr>
            <p:ph type="body" idx="1"/>
          </p:nvPr>
        </p:nvSpPr>
        <p:spPr>
          <a:xfrm>
            <a:off x="533400" y="1268413"/>
            <a:ext cx="7772400" cy="4979987"/>
          </a:xfrm>
        </p:spPr>
        <p:txBody>
          <a:bodyPr/>
          <a:lstStyle/>
          <a:p>
            <a:pPr eaLnBrk="1" hangingPunct="1">
              <a:lnSpc>
                <a:spcPct val="105000"/>
              </a:lnSpc>
              <a:buFontTx/>
              <a:buNone/>
              <a:defRPr/>
            </a:pPr>
            <a:endParaRPr lang="de-CH" altLang="de-DE" sz="2800" dirty="0" smtClean="0">
              <a:latin typeface="DIN Next LT Pro" pitchFamily="34" charset="0"/>
              <a:ea typeface="MS Mincho" pitchFamily="49" charset="-128"/>
            </a:endParaRPr>
          </a:p>
          <a:p>
            <a:pPr marL="0" indent="0" eaLnBrk="1" hangingPunct="1">
              <a:lnSpc>
                <a:spcPct val="105000"/>
              </a:lnSpc>
              <a:buFontTx/>
              <a:buNone/>
              <a:defRPr/>
            </a:pPr>
            <a:r>
              <a:rPr lang="de-CH" altLang="de-DE" sz="2800" dirty="0" smtClean="0">
                <a:solidFill>
                  <a:schemeClr val="bg1">
                    <a:lumMod val="10000"/>
                  </a:schemeClr>
                </a:solidFill>
                <a:latin typeface="DIN Next LT Pro" pitchFamily="34" charset="0"/>
                <a:ea typeface="MS Mincho" pitchFamily="49" charset="-128"/>
              </a:rPr>
              <a:t>[...] und ich werde in des Herrn Hause </a:t>
            </a:r>
            <a:r>
              <a:rPr lang="de-CH" altLang="de-DE" sz="2800" dirty="0" smtClean="0">
                <a:solidFill>
                  <a:srgbClr val="DB5025"/>
                </a:solidFill>
                <a:latin typeface="DIN Next LT Pro" pitchFamily="34" charset="0"/>
                <a:ea typeface="MS Mincho" pitchFamily="49" charset="-128"/>
              </a:rPr>
              <a:t>weilen</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mein Leben lang. </a:t>
            </a:r>
            <a:r>
              <a:rPr lang="de-CH" altLang="de-DE" sz="2400" dirty="0" smtClean="0">
                <a:solidFill>
                  <a:schemeClr val="bg1">
                    <a:lumMod val="10000"/>
                  </a:schemeClr>
                </a:solidFill>
                <a:latin typeface="DIN Next LT Pro" panose="020B0503020203050203" pitchFamily="34" charset="0"/>
                <a:cs typeface="Arial" pitchFamily="34" charset="0"/>
              </a:rPr>
              <a:t>(Zürcher Bibel </a:t>
            </a:r>
            <a:r>
              <a:rPr lang="de-CH" altLang="de-DE" sz="2400" dirty="0">
                <a:solidFill>
                  <a:schemeClr val="bg1">
                    <a:lumMod val="10000"/>
                  </a:schemeClr>
                </a:solidFill>
                <a:latin typeface="DIN Next LT Pro" panose="020B0503020203050203" pitchFamily="34" charset="0"/>
                <a:cs typeface="Arial" pitchFamily="34" charset="0"/>
              </a:rPr>
              <a:t>1931)</a:t>
            </a:r>
            <a:endParaRPr lang="de-DE" altLang="de-DE" sz="2400" dirty="0">
              <a:solidFill>
                <a:schemeClr val="bg1">
                  <a:lumMod val="10000"/>
                </a:schemeClr>
              </a:solidFill>
              <a:latin typeface="DIN Next LT Pro" panose="020B0503020203050203" pitchFamily="34" charset="0"/>
              <a:cs typeface="Arial" pitchFamily="34" charset="0"/>
            </a:endParaRPr>
          </a:p>
          <a:p>
            <a:pPr eaLnBrk="1" hangingPunct="1">
              <a:lnSpc>
                <a:spcPct val="105000"/>
              </a:lnSpc>
              <a:buFontTx/>
              <a:buNone/>
              <a:defRPr/>
            </a:pPr>
            <a:r>
              <a:rPr lang="de-CH" altLang="de-DE" sz="2800" dirty="0" smtClean="0">
                <a:solidFill>
                  <a:schemeClr val="bg1">
                    <a:lumMod val="10000"/>
                  </a:schemeClr>
                </a:solidFill>
                <a:latin typeface="DIN Next LT Pro" pitchFamily="34" charset="0"/>
                <a:ea typeface="MS Mincho" pitchFamily="49" charset="-128"/>
              </a:rPr>
              <a:t>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marL="0" indent="0" eaLnBrk="1" hangingPunct="1">
              <a:lnSpc>
                <a:spcPct val="105000"/>
              </a:lnSpc>
              <a:buFontTx/>
              <a:buNone/>
              <a:defRPr/>
            </a:pPr>
            <a:r>
              <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rPr>
              <a:t>[...] und ich werde zurückkehren ins Haus des </a:t>
            </a:r>
            <a:r>
              <a:rPr lang="de-DE" altLang="de-DE" sz="2800" cap="small" dirty="0" smtClean="0">
                <a:solidFill>
                  <a:schemeClr val="bg1">
                    <a:lumMod val="10000"/>
                  </a:schemeClr>
                </a:solidFill>
                <a:latin typeface="DIN Next LT Pro" pitchFamily="34" charset="0"/>
                <a:ea typeface="Arial Unicode MS" pitchFamily="34" charset="-128"/>
                <a:cs typeface="Arial Unicode MS" pitchFamily="34" charset="-128"/>
              </a:rPr>
              <a:t>herrn</a:t>
            </a:r>
            <a:r>
              <a:rPr lang="de-DE" altLang="de-DE" sz="2800" b="1" dirty="0" smtClean="0">
                <a:solidFill>
                  <a:schemeClr val="bg1">
                    <a:lumMod val="10000"/>
                  </a:schemeClr>
                </a:solidFill>
                <a:latin typeface="DIN Next LT Pro" pitchFamily="34" charset="0"/>
                <a:ea typeface="Arial Unicode MS" pitchFamily="34" charset="-128"/>
                <a:cs typeface="Arial Unicode MS" pitchFamily="34" charset="-128"/>
              </a:rPr>
              <a:t> </a:t>
            </a:r>
            <a:r>
              <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rPr>
              <a:t>mein Leben lang. </a:t>
            </a:r>
            <a:r>
              <a:rPr lang="de-DE" altLang="de-DE" sz="2400" dirty="0" smtClean="0">
                <a:solidFill>
                  <a:schemeClr val="bg1">
                    <a:lumMod val="10000"/>
                  </a:schemeClr>
                </a:solidFill>
                <a:latin typeface="DIN Next LT Pro" panose="020B0503020203050203" pitchFamily="34" charset="0"/>
                <a:cs typeface="Arial" pitchFamily="34" charset="0"/>
              </a:rPr>
              <a:t>(Zürcher Bibel </a:t>
            </a:r>
            <a:r>
              <a:rPr lang="de-DE" altLang="de-DE" sz="2400" dirty="0">
                <a:solidFill>
                  <a:schemeClr val="bg1">
                    <a:lumMod val="10000"/>
                  </a:schemeClr>
                </a:solidFill>
                <a:latin typeface="DIN Next LT Pro" panose="020B0503020203050203" pitchFamily="34" charset="0"/>
                <a:cs typeface="Arial" pitchFamily="34" charset="0"/>
              </a:rPr>
              <a:t>2007)</a:t>
            </a:r>
          </a:p>
          <a:p>
            <a:pPr eaLnBrk="1" hangingPunct="1">
              <a:defRPr/>
            </a:pPr>
            <a:endParaRPr lang="de-CH" altLang="de-DE" sz="2800" dirty="0" smtClean="0">
              <a:latin typeface="DIN Next LT Pro"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2534"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Ps 23,6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17002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CH"/>
          </a:p>
        </p:txBody>
      </p:sp>
      <p:sp>
        <p:nvSpPr>
          <p:cNvPr id="3074" name="Rectangle 2"/>
          <p:cNvSpPr>
            <a:spLocks noGrp="1" noChangeArrowheads="1"/>
          </p:cNvSpPr>
          <p:nvPr>
            <p:ph type="title"/>
          </p:nvPr>
        </p:nvSpPr>
        <p:spPr>
          <a:xfrm>
            <a:off x="1116013" y="-11113"/>
            <a:ext cx="7920037" cy="1711326"/>
          </a:xfrm>
        </p:spPr>
        <p:txBody>
          <a:bodyPr/>
          <a:lstStyle/>
          <a:p>
            <a:pPr algn="l" eaLnBrk="1" hangingPunct="1">
              <a:lnSpc>
                <a:spcPct val="110000"/>
              </a:lnSpc>
              <a:spcBef>
                <a:spcPts val="2400"/>
              </a:spcBef>
              <a:defRPr/>
            </a:pPr>
            <a:r>
              <a:rPr lang="de-CH" altLang="de-DE" b="1" dirty="0" smtClean="0">
                <a:solidFill>
                  <a:schemeClr val="bg1"/>
                </a:solidFill>
                <a:latin typeface="DIN Next LT Pro" pitchFamily="34" charset="0"/>
              </a:rPr>
              <a:t>Zürcher Bibel :</a:t>
            </a:r>
            <a:br>
              <a:rPr lang="de-CH" altLang="de-DE" b="1" dirty="0" smtClean="0">
                <a:solidFill>
                  <a:schemeClr val="bg1"/>
                </a:solidFill>
                <a:latin typeface="DIN Next LT Pro" pitchFamily="34" charset="0"/>
              </a:rPr>
            </a:br>
            <a:r>
              <a:rPr lang="de-CH" altLang="de-DE" b="1" dirty="0" smtClean="0">
                <a:solidFill>
                  <a:schemeClr val="bg1"/>
                </a:solidFill>
                <a:latin typeface="DIN Next LT Pro" pitchFamily="34" charset="0"/>
              </a:rPr>
              <a:t>Die Tradition der Übersetzung</a:t>
            </a:r>
          </a:p>
        </p:txBody>
      </p:sp>
      <p:pic>
        <p:nvPicPr>
          <p:cNvPr id="4100" name="Picture 5" descr="O:\6 Werbung\Bibel\PowerPoint\Froschauer_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060575"/>
            <a:ext cx="2879725"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feld 3"/>
          <p:cNvSpPr txBox="1">
            <a:spLocks noChangeArrowheads="1"/>
          </p:cNvSpPr>
          <p:nvPr/>
        </p:nvSpPr>
        <p:spPr bwMode="auto">
          <a:xfrm>
            <a:off x="33338" y="-31750"/>
            <a:ext cx="9969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3000" dirty="0">
                <a:solidFill>
                  <a:schemeClr val="bg1"/>
                </a:solidFill>
                <a:latin typeface="DIN Next LT Pro Medium" pitchFamily="34" charset="0"/>
              </a:rPr>
              <a:t>1</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050"/>
          <p:cNvSpPr>
            <a:spLocks noGrp="1" noChangeArrowheads="1"/>
          </p:cNvSpPr>
          <p:nvPr>
            <p:ph type="body" idx="1"/>
          </p:nvPr>
        </p:nvSpPr>
        <p:spPr>
          <a:xfrm>
            <a:off x="250825" y="1268413"/>
            <a:ext cx="8664575" cy="5437187"/>
          </a:xfrm>
        </p:spPr>
        <p:txBody>
          <a:bodyPr/>
          <a:lstStyle/>
          <a:p>
            <a:pPr marL="0" indent="0" eaLnBrk="1" hangingPunct="1">
              <a:lnSpc>
                <a:spcPct val="105000"/>
              </a:lnSpc>
              <a:buFontTx/>
              <a:buNone/>
              <a:defRPr/>
            </a:pPr>
            <a:r>
              <a:rPr lang="de-CH" altLang="de-DE" sz="2800" dirty="0" smtClean="0">
                <a:solidFill>
                  <a:schemeClr val="bg1">
                    <a:lumMod val="10000"/>
                  </a:schemeClr>
                </a:solidFill>
                <a:latin typeface="DIN Next LT Pro" pitchFamily="34" charset="0"/>
                <a:ea typeface="MS Mincho" pitchFamily="49" charset="-128"/>
              </a:rPr>
              <a:t>Wenn aber jener kommt, der Geist der Wahrheit, wird er euch </a:t>
            </a:r>
            <a:r>
              <a:rPr lang="de-CH" altLang="de-DE" sz="2800" dirty="0" smtClean="0">
                <a:solidFill>
                  <a:srgbClr val="FF0000"/>
                </a:solidFill>
                <a:latin typeface="DIN Next LT Pro" pitchFamily="34" charset="0"/>
                <a:ea typeface="MS Mincho" pitchFamily="49" charset="-128"/>
              </a:rPr>
              <a:t>in die</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ganze Wahrheit leiten […] </a:t>
            </a:r>
            <a:r>
              <a:rPr lang="de-CH" altLang="de-DE" sz="2400" dirty="0" smtClean="0">
                <a:solidFill>
                  <a:schemeClr val="bg1">
                    <a:lumMod val="10000"/>
                  </a:schemeClr>
                </a:solidFill>
                <a:latin typeface="DIN Next LT Pro" panose="020B0503020203050203" pitchFamily="34" charset="0"/>
                <a:cs typeface="Arial" pitchFamily="34" charset="0"/>
              </a:rPr>
              <a:t>(Zürcher Bibel </a:t>
            </a:r>
            <a:r>
              <a:rPr lang="de-CH" altLang="de-DE" sz="2400" dirty="0">
                <a:solidFill>
                  <a:schemeClr val="bg1">
                    <a:lumMod val="10000"/>
                  </a:schemeClr>
                </a:solidFill>
                <a:latin typeface="DIN Next LT Pro" panose="020B0503020203050203" pitchFamily="34" charset="0"/>
                <a:cs typeface="Arial" pitchFamily="34" charset="0"/>
              </a:rPr>
              <a:t>1931)</a:t>
            </a:r>
            <a:endParaRPr lang="de-DE" altLang="de-DE" sz="2400" dirty="0">
              <a:solidFill>
                <a:schemeClr val="bg1">
                  <a:lumMod val="10000"/>
                </a:schemeClr>
              </a:solidFill>
              <a:latin typeface="DIN Next LT Pro" panose="020B0503020203050203" pitchFamily="34" charset="0"/>
              <a:cs typeface="Arial" pitchFamily="34" charset="0"/>
            </a:endParaRPr>
          </a:p>
          <a:p>
            <a:pPr eaLnBrk="1" hangingPunct="1">
              <a:lnSpc>
                <a:spcPct val="105000"/>
              </a:lnSpc>
              <a:buFontTx/>
              <a:buNone/>
              <a:defRPr/>
            </a:pPr>
            <a:r>
              <a:rPr lang="de-CH" altLang="de-DE" sz="2800" dirty="0" smtClean="0">
                <a:latin typeface="DIN Next LT Pro" pitchFamily="34" charset="0"/>
                <a:ea typeface="MS Mincho" pitchFamily="49" charset="-128"/>
              </a:rPr>
              <a:t> </a:t>
            </a: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05000"/>
              </a:lnSpc>
              <a:buFontTx/>
              <a:buNone/>
              <a:defRPr/>
            </a:pPr>
            <a:r>
              <a:rPr lang="de-CH" altLang="de-DE" sz="2800" dirty="0" smtClean="0">
                <a:solidFill>
                  <a:schemeClr val="bg1">
                    <a:lumMod val="10000"/>
                  </a:schemeClr>
                </a:solidFill>
                <a:latin typeface="DIN Next LT Pro" pitchFamily="34" charset="0"/>
                <a:cs typeface="Times New Roman" pitchFamily="18" charset="0"/>
              </a:rPr>
              <a:t>Wenn er aber kommt, der Geist der Wahrheit, wird er euch </a:t>
            </a:r>
            <a:r>
              <a:rPr lang="de-CH" altLang="de-DE" sz="2800" dirty="0" smtClean="0">
                <a:solidFill>
                  <a:srgbClr val="FF0000"/>
                </a:solidFill>
                <a:latin typeface="DIN Next LT Pro" pitchFamily="34" charset="0"/>
                <a:cs typeface="Times New Roman" pitchFamily="18" charset="0"/>
              </a:rPr>
              <a:t>in der</a:t>
            </a:r>
            <a:r>
              <a:rPr lang="de-CH" altLang="de-DE" sz="2800" b="1" dirty="0" smtClean="0">
                <a:latin typeface="DIN Next LT Pro" pitchFamily="34" charset="0"/>
                <a:cs typeface="Times New Roman" pitchFamily="18" charset="0"/>
              </a:rPr>
              <a:t> </a:t>
            </a:r>
            <a:r>
              <a:rPr lang="de-CH" altLang="de-DE" sz="2800" dirty="0" smtClean="0">
                <a:solidFill>
                  <a:schemeClr val="bg1">
                    <a:lumMod val="10000"/>
                  </a:schemeClr>
                </a:solidFill>
                <a:latin typeface="DIN Next LT Pro" pitchFamily="34" charset="0"/>
                <a:cs typeface="Times New Roman" pitchFamily="18" charset="0"/>
              </a:rPr>
              <a:t>ganzen Wahrheit leiten. </a:t>
            </a:r>
            <a:r>
              <a:rPr lang="de-CH" altLang="de-DE" sz="2400" dirty="0" smtClean="0">
                <a:solidFill>
                  <a:schemeClr val="bg1">
                    <a:lumMod val="10000"/>
                  </a:schemeClr>
                </a:solidFill>
                <a:latin typeface="Arial" pitchFamily="34" charset="0"/>
                <a:cs typeface="Arial" pitchFamily="34" charset="0"/>
              </a:rPr>
              <a:t>(Zürcher Bibel </a:t>
            </a:r>
            <a:r>
              <a:rPr lang="de-CH" altLang="de-DE" sz="2400" dirty="0">
                <a:solidFill>
                  <a:schemeClr val="bg1">
                    <a:lumMod val="10000"/>
                  </a:schemeClr>
                </a:solidFill>
                <a:latin typeface="Arial" pitchFamily="34" charset="0"/>
                <a:cs typeface="Arial" pitchFamily="34" charset="0"/>
              </a:rPr>
              <a:t>2007) </a:t>
            </a:r>
            <a:endParaRPr lang="de-DE" altLang="de-DE" sz="2400" dirty="0">
              <a:solidFill>
                <a:schemeClr val="bg1">
                  <a:lumMod val="10000"/>
                </a:schemeClr>
              </a:solidFill>
              <a:latin typeface="Arial" pitchFamily="34" charset="0"/>
              <a:cs typeface="Arial"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3558"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Joh 16,13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50825" y="1268413"/>
            <a:ext cx="8893175" cy="5741987"/>
          </a:xfrm>
        </p:spPr>
        <p:txBody>
          <a:bodyPr/>
          <a:lstStyle/>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Der </a:t>
            </a:r>
            <a:r>
              <a:rPr lang="de-DE" altLang="de-DE" sz="2800" dirty="0" smtClean="0">
                <a:solidFill>
                  <a:schemeClr val="bg1">
                    <a:lumMod val="10000"/>
                  </a:schemeClr>
                </a:solidFill>
                <a:latin typeface="DIN Next LT Pro" pitchFamily="34" charset="0"/>
                <a:cs typeface="Arial" pitchFamily="34" charset="0"/>
              </a:rPr>
              <a:t>HERR </a:t>
            </a:r>
            <a:r>
              <a:rPr lang="de-CH" altLang="de-DE" sz="2800" dirty="0" smtClean="0">
                <a:solidFill>
                  <a:schemeClr val="bg1">
                    <a:lumMod val="10000"/>
                  </a:schemeClr>
                </a:solidFill>
                <a:latin typeface="DIN Next LT Pro" pitchFamily="34" charset="0"/>
                <a:cs typeface="Arial" pitchFamily="34" charset="0"/>
              </a:rPr>
              <a:t>hirtet mich / </a:t>
            </a:r>
            <a:r>
              <a:rPr lang="de-CH" altLang="de-DE" sz="2800" dirty="0" err="1" smtClean="0">
                <a:solidFill>
                  <a:schemeClr val="bg1">
                    <a:lumMod val="10000"/>
                  </a:schemeClr>
                </a:solidFill>
                <a:latin typeface="DIN Next LT Pro" pitchFamily="34" charset="0"/>
                <a:cs typeface="Arial" pitchFamily="34" charset="0"/>
              </a:rPr>
              <a:t>darumb</a:t>
            </a:r>
            <a:r>
              <a:rPr lang="de-CH" altLang="de-DE" sz="2800" dirty="0" smtClean="0">
                <a:solidFill>
                  <a:schemeClr val="bg1">
                    <a:lumMod val="10000"/>
                  </a:schemeClr>
                </a:solidFill>
                <a:latin typeface="DIN Next LT Pro" pitchFamily="34" charset="0"/>
                <a:cs typeface="Arial" pitchFamily="34" charset="0"/>
              </a:rPr>
              <a:t> </a:t>
            </a:r>
            <a:r>
              <a:rPr lang="de-CH" altLang="de-DE" sz="2800" dirty="0" err="1" smtClean="0">
                <a:solidFill>
                  <a:schemeClr val="bg1">
                    <a:lumMod val="10000"/>
                  </a:schemeClr>
                </a:solidFill>
                <a:latin typeface="DIN Next LT Pro" pitchFamily="34" charset="0"/>
                <a:cs typeface="Arial" pitchFamily="34" charset="0"/>
              </a:rPr>
              <a:t>manglet</a:t>
            </a:r>
            <a:r>
              <a:rPr lang="de-CH" altLang="de-DE" sz="2800" dirty="0" smtClean="0">
                <a:solidFill>
                  <a:schemeClr val="bg1">
                    <a:lumMod val="10000"/>
                  </a:schemeClr>
                </a:solidFill>
                <a:latin typeface="DIN Next LT Pro" pitchFamily="34" charset="0"/>
                <a:cs typeface="Arial" pitchFamily="34" charset="0"/>
              </a:rPr>
              <a:t> mir nichts. </a:t>
            </a:r>
            <a:br>
              <a:rPr lang="de-CH" altLang="de-DE" sz="2800" dirty="0" smtClean="0">
                <a:solidFill>
                  <a:schemeClr val="bg1">
                    <a:lumMod val="10000"/>
                  </a:schemeClr>
                </a:solidFill>
                <a:latin typeface="DIN Next LT Pro" pitchFamily="34" charset="0"/>
                <a:cs typeface="Arial" pitchFamily="34" charset="0"/>
              </a:rPr>
            </a:br>
            <a:r>
              <a:rPr lang="de-CH" altLang="de-DE" sz="2800" dirty="0" smtClean="0">
                <a:solidFill>
                  <a:schemeClr val="bg1">
                    <a:lumMod val="10000"/>
                  </a:schemeClr>
                </a:solidFill>
                <a:latin typeface="DIN Next LT Pro" pitchFamily="34" charset="0"/>
                <a:cs typeface="Arial" pitchFamily="34" charset="0"/>
              </a:rPr>
              <a:t>Er macht mich in </a:t>
            </a:r>
            <a:r>
              <a:rPr lang="de-CH" altLang="de-DE" sz="2800" dirty="0" err="1" smtClean="0">
                <a:solidFill>
                  <a:schemeClr val="bg1">
                    <a:lumMod val="10000"/>
                  </a:schemeClr>
                </a:solidFill>
                <a:latin typeface="DIN Next LT Pro" pitchFamily="34" charset="0"/>
                <a:cs typeface="Arial" pitchFamily="34" charset="0"/>
              </a:rPr>
              <a:t>scho</a:t>
            </a:r>
            <a:r>
              <a:rPr lang="de-CH" altLang="de-DE" sz="2800" baseline="30000" dirty="0" err="1" smtClean="0">
                <a:solidFill>
                  <a:schemeClr val="bg1">
                    <a:lumMod val="10000"/>
                  </a:schemeClr>
                </a:solidFill>
                <a:latin typeface="DIN Next LT Pro" pitchFamily="34" charset="0"/>
                <a:cs typeface="Arial" pitchFamily="34" charset="0"/>
              </a:rPr>
              <a:t>e</a:t>
            </a:r>
            <a:r>
              <a:rPr lang="de-CH" altLang="de-DE" sz="2800" dirty="0" err="1" smtClean="0">
                <a:solidFill>
                  <a:schemeClr val="bg1">
                    <a:lumMod val="10000"/>
                  </a:schemeClr>
                </a:solidFill>
                <a:latin typeface="DIN Next LT Pro" pitchFamily="34" charset="0"/>
                <a:cs typeface="Arial" pitchFamily="34" charset="0"/>
              </a:rPr>
              <a:t>ner</a:t>
            </a:r>
            <a:r>
              <a:rPr lang="de-CH" altLang="de-DE" sz="2800" dirty="0" smtClean="0">
                <a:solidFill>
                  <a:schemeClr val="bg1">
                    <a:lumMod val="10000"/>
                  </a:schemeClr>
                </a:solidFill>
                <a:latin typeface="DIN Next LT Pro" pitchFamily="34" charset="0"/>
                <a:cs typeface="Arial" pitchFamily="34" charset="0"/>
              </a:rPr>
              <a:t> </a:t>
            </a:r>
            <a:r>
              <a:rPr lang="de-CH" altLang="de-DE" sz="2800" dirty="0" err="1" smtClean="0">
                <a:solidFill>
                  <a:schemeClr val="bg1">
                    <a:lumMod val="10000"/>
                  </a:schemeClr>
                </a:solidFill>
                <a:latin typeface="DIN Next LT Pro" pitchFamily="34" charset="0"/>
                <a:cs typeface="Arial" pitchFamily="34" charset="0"/>
              </a:rPr>
              <a:t>weyd</a:t>
            </a:r>
            <a:r>
              <a:rPr lang="de-CH" altLang="de-DE" sz="2800" dirty="0" smtClean="0">
                <a:solidFill>
                  <a:schemeClr val="bg1">
                    <a:lumMod val="10000"/>
                  </a:schemeClr>
                </a:solidFill>
                <a:latin typeface="DIN Next LT Pro" pitchFamily="34" charset="0"/>
                <a:cs typeface="Arial" pitchFamily="34" charset="0"/>
              </a:rPr>
              <a:t> </a:t>
            </a:r>
            <a:r>
              <a:rPr lang="de-CH" altLang="de-DE" sz="2800" dirty="0" err="1" smtClean="0">
                <a:solidFill>
                  <a:schemeClr val="bg1">
                    <a:lumMod val="10000"/>
                  </a:schemeClr>
                </a:solidFill>
                <a:latin typeface="DIN Next LT Pro" pitchFamily="34" charset="0"/>
                <a:cs typeface="Arial" pitchFamily="34" charset="0"/>
              </a:rPr>
              <a:t>luy</a:t>
            </a:r>
            <a:r>
              <a:rPr lang="de-CH" altLang="de-DE" sz="2800" baseline="30000" dirty="0" err="1" smtClean="0">
                <a:solidFill>
                  <a:schemeClr val="bg1">
                    <a:lumMod val="10000"/>
                  </a:schemeClr>
                </a:solidFill>
                <a:latin typeface="DIN Next LT Pro" pitchFamily="34" charset="0"/>
                <a:cs typeface="Arial" pitchFamily="34" charset="0"/>
              </a:rPr>
              <a:t>e</a:t>
            </a:r>
            <a:r>
              <a:rPr lang="de-CH" altLang="de-DE" sz="2800" dirty="0" err="1" smtClean="0">
                <a:solidFill>
                  <a:schemeClr val="bg1">
                    <a:lumMod val="10000"/>
                  </a:schemeClr>
                </a:solidFill>
                <a:latin typeface="DIN Next LT Pro" pitchFamily="34" charset="0"/>
                <a:cs typeface="Arial" pitchFamily="34" charset="0"/>
              </a:rPr>
              <a:t>n</a:t>
            </a:r>
            <a:r>
              <a:rPr lang="de-CH" altLang="de-DE" sz="2800" dirty="0" smtClean="0">
                <a:solidFill>
                  <a:schemeClr val="bg1">
                    <a:lumMod val="10000"/>
                  </a:schemeClr>
                </a:solidFill>
                <a:latin typeface="DIN Next LT Pro" pitchFamily="34" charset="0"/>
                <a:cs typeface="Arial" pitchFamily="34" charset="0"/>
              </a:rPr>
              <a:t> / und </a:t>
            </a:r>
            <a:r>
              <a:rPr lang="de-CH" altLang="de-DE" sz="2800" dirty="0" err="1" smtClean="0">
                <a:solidFill>
                  <a:schemeClr val="bg1">
                    <a:lumMod val="10000"/>
                  </a:schemeClr>
                </a:solidFill>
                <a:latin typeface="DIN Next LT Pro" pitchFamily="34" charset="0"/>
                <a:cs typeface="Arial" pitchFamily="34" charset="0"/>
              </a:rPr>
              <a:t>fu</a:t>
            </a:r>
            <a:r>
              <a:rPr lang="de-CH" altLang="de-DE" sz="2800" baseline="30000" dirty="0" err="1" smtClean="0">
                <a:solidFill>
                  <a:schemeClr val="bg1">
                    <a:lumMod val="10000"/>
                  </a:schemeClr>
                </a:solidFill>
                <a:latin typeface="DIN Next LT Pro" pitchFamily="34" charset="0"/>
                <a:cs typeface="Arial" pitchFamily="34" charset="0"/>
              </a:rPr>
              <a:t>e</a:t>
            </a:r>
            <a:r>
              <a:rPr lang="de-CH" altLang="de-DE" sz="2800" dirty="0" err="1" smtClean="0">
                <a:solidFill>
                  <a:schemeClr val="bg1">
                    <a:lumMod val="10000"/>
                  </a:schemeClr>
                </a:solidFill>
                <a:latin typeface="DIN Next LT Pro" pitchFamily="34" charset="0"/>
                <a:cs typeface="Arial" pitchFamily="34" charset="0"/>
              </a:rPr>
              <a:t>rt</a:t>
            </a:r>
            <a:r>
              <a:rPr lang="de-CH" altLang="de-DE" sz="2800" dirty="0" smtClean="0">
                <a:solidFill>
                  <a:schemeClr val="bg1">
                    <a:lumMod val="10000"/>
                  </a:schemeClr>
                </a:solidFill>
                <a:latin typeface="DIN Next LT Pro" pitchFamily="34" charset="0"/>
                <a:cs typeface="Arial" pitchFamily="34" charset="0"/>
              </a:rPr>
              <a:t> mich </a:t>
            </a:r>
            <a:r>
              <a:rPr lang="de-CH" altLang="de-DE" sz="2800" dirty="0" err="1" smtClean="0">
                <a:solidFill>
                  <a:schemeClr val="bg1">
                    <a:lumMod val="10000"/>
                  </a:schemeClr>
                </a:solidFill>
                <a:latin typeface="DIN Next LT Pro" pitchFamily="34" charset="0"/>
                <a:cs typeface="Arial" pitchFamily="34" charset="0"/>
              </a:rPr>
              <a:t>zu</a:t>
            </a:r>
            <a:r>
              <a:rPr lang="de-CH" altLang="de-DE" sz="2800" baseline="30000" dirty="0" err="1" smtClean="0">
                <a:solidFill>
                  <a:schemeClr val="bg1">
                    <a:lumMod val="10000"/>
                  </a:schemeClr>
                </a:solidFill>
                <a:latin typeface="DIN Next LT Pro" pitchFamily="34" charset="0"/>
                <a:cs typeface="Arial" pitchFamily="34" charset="0"/>
              </a:rPr>
              <a:t>o</a:t>
            </a:r>
            <a:r>
              <a:rPr lang="de-CH" altLang="de-DE" sz="2800" dirty="0" smtClean="0">
                <a:solidFill>
                  <a:schemeClr val="bg1">
                    <a:lumMod val="10000"/>
                  </a:schemeClr>
                </a:solidFill>
                <a:latin typeface="DIN Next LT Pro" pitchFamily="34" charset="0"/>
                <a:cs typeface="Arial" pitchFamily="34" charset="0"/>
              </a:rPr>
              <a:t> stillen wassern. Mit denen </a:t>
            </a:r>
            <a:r>
              <a:rPr lang="de-CH" altLang="de-DE" sz="2800" dirty="0" err="1" smtClean="0">
                <a:solidFill>
                  <a:schemeClr val="bg1">
                    <a:lumMod val="10000"/>
                  </a:schemeClr>
                </a:solidFill>
                <a:latin typeface="DIN Next LT Pro" pitchFamily="34" charset="0"/>
                <a:cs typeface="Arial" pitchFamily="34" charset="0"/>
              </a:rPr>
              <a:t>erfristet</a:t>
            </a:r>
            <a:r>
              <a:rPr lang="de-CH" altLang="de-DE" sz="2800" dirty="0" smtClean="0">
                <a:solidFill>
                  <a:schemeClr val="bg1">
                    <a:lumMod val="10000"/>
                  </a:schemeClr>
                </a:solidFill>
                <a:latin typeface="DIN Next LT Pro" pitchFamily="34" charset="0"/>
                <a:cs typeface="Arial" pitchFamily="34" charset="0"/>
              </a:rPr>
              <a:t> er mein Seel […] </a:t>
            </a:r>
            <a:r>
              <a:rPr lang="de-CH" altLang="de-DE" sz="2400" dirty="0" smtClean="0">
                <a:solidFill>
                  <a:schemeClr val="bg1">
                    <a:lumMod val="10000"/>
                  </a:schemeClr>
                </a:solidFill>
                <a:latin typeface="DIN Next LT Pro" pitchFamily="34" charset="0"/>
                <a:cs typeface="Arial" pitchFamily="34" charset="0"/>
              </a:rPr>
              <a:t>(Zürcher Bibel 1531)</a:t>
            </a:r>
            <a:endParaRPr lang="de-DE" altLang="de-DE" sz="24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DE" altLang="de-DE" sz="2800" dirty="0" smtClean="0">
                <a:solidFill>
                  <a:schemeClr val="bg1">
                    <a:lumMod val="10000"/>
                  </a:schemeClr>
                </a:solidFill>
                <a:latin typeface="DIN Next LT Pro" pitchFamily="34" charset="0"/>
                <a:cs typeface="Arial" pitchFamily="34" charset="0"/>
              </a:rPr>
              <a:t>Der HERR ist mein Hirt, mir mangelt nichts, </a:t>
            </a:r>
            <a:br>
              <a:rPr lang="de-DE" altLang="de-DE" sz="2800" dirty="0" smtClean="0">
                <a:solidFill>
                  <a:schemeClr val="bg1">
                    <a:lumMod val="10000"/>
                  </a:schemeClr>
                </a:solidFill>
                <a:latin typeface="DIN Next LT Pro" pitchFamily="34" charset="0"/>
                <a:cs typeface="Arial" pitchFamily="34" charset="0"/>
              </a:rPr>
            </a:br>
            <a:r>
              <a:rPr lang="de-DE" altLang="de-DE" sz="2800" dirty="0" smtClean="0">
                <a:solidFill>
                  <a:schemeClr val="bg1">
                    <a:lumMod val="10000"/>
                  </a:schemeClr>
                </a:solidFill>
                <a:latin typeface="DIN Next LT Pro" pitchFamily="34" charset="0"/>
                <a:cs typeface="Arial" pitchFamily="34" charset="0"/>
              </a:rPr>
              <a:t>er weidet mich auf grünen Auen. </a:t>
            </a:r>
            <a:br>
              <a:rPr lang="de-DE" altLang="de-DE" sz="2800" dirty="0" smtClean="0">
                <a:solidFill>
                  <a:schemeClr val="bg1">
                    <a:lumMod val="10000"/>
                  </a:schemeClr>
                </a:solidFill>
                <a:latin typeface="DIN Next LT Pro" pitchFamily="34" charset="0"/>
                <a:cs typeface="Arial" pitchFamily="34" charset="0"/>
              </a:rPr>
            </a:br>
            <a:r>
              <a:rPr lang="de-DE" altLang="de-DE" sz="2800" dirty="0" smtClean="0">
                <a:solidFill>
                  <a:schemeClr val="bg1">
                    <a:lumMod val="10000"/>
                  </a:schemeClr>
                </a:solidFill>
                <a:latin typeface="DIN Next LT Pro" pitchFamily="34" charset="0"/>
                <a:cs typeface="Arial" pitchFamily="34" charset="0"/>
              </a:rPr>
              <a:t>Zur Ruhe am Wasser führt er mich, </a:t>
            </a:r>
            <a:r>
              <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rPr>
              <a:t/>
            </a:r>
            <a:br>
              <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rPr>
            </a:br>
            <a:r>
              <a:rPr lang="de-DE" altLang="de-DE" sz="2800" dirty="0" smtClean="0">
                <a:solidFill>
                  <a:schemeClr val="bg1">
                    <a:lumMod val="10000"/>
                  </a:schemeClr>
                </a:solidFill>
                <a:latin typeface="DIN Next LT Pro" pitchFamily="34" charset="0"/>
                <a:cs typeface="Arial" pitchFamily="34" charset="0"/>
              </a:rPr>
              <a:t>neues Leben gibt er mir. </a:t>
            </a:r>
            <a:r>
              <a:rPr lang="de-DE" altLang="de-DE" sz="2400" dirty="0" smtClean="0">
                <a:solidFill>
                  <a:schemeClr val="bg1">
                    <a:lumMod val="10000"/>
                  </a:schemeClr>
                </a:solidFill>
                <a:latin typeface="DIN Next LT Pro" pitchFamily="34" charset="0"/>
                <a:cs typeface="Arial" pitchFamily="34" charset="0"/>
              </a:rPr>
              <a:t>(Zürcher Bibel 2007)</a:t>
            </a:r>
            <a:r>
              <a:rPr lang="de-CH" altLang="de-DE" sz="2400" dirty="0" smtClean="0">
                <a:solidFill>
                  <a:schemeClr val="bg1">
                    <a:lumMod val="10000"/>
                  </a:schemeClr>
                </a:solidFill>
                <a:latin typeface="DIN Next LT Pro" pitchFamily="34" charset="0"/>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458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Ps 23,1–3</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50825" y="1287463"/>
            <a:ext cx="8763000" cy="5526087"/>
          </a:xfrm>
        </p:spPr>
        <p:txBody>
          <a:bodyPr/>
          <a:lstStyle/>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Eine Witwe oder Verstossene oder </a:t>
            </a:r>
            <a:r>
              <a:rPr lang="de-CH" altLang="de-DE" sz="2800" dirty="0" smtClean="0">
                <a:solidFill>
                  <a:srgbClr val="DB5025"/>
                </a:solidFill>
                <a:latin typeface="DIN Next LT Pro" pitchFamily="34" charset="0"/>
                <a:cs typeface="Arial" pitchFamily="34" charset="0"/>
              </a:rPr>
              <a:t>Geschwächte</a:t>
            </a:r>
            <a:r>
              <a:rPr lang="de-CH" altLang="de-DE" sz="2800" dirty="0" smtClean="0">
                <a:latin typeface="DIN Next LT Pro" pitchFamily="34" charset="0"/>
                <a:cs typeface="Arial" pitchFamily="34" charset="0"/>
              </a:rPr>
              <a:t> </a:t>
            </a:r>
            <a:br>
              <a:rPr lang="de-CH" altLang="de-DE" sz="2800" dirty="0" smtClean="0">
                <a:latin typeface="DIN Next LT Pro" pitchFamily="34" charset="0"/>
                <a:cs typeface="Arial" pitchFamily="34" charset="0"/>
              </a:rPr>
            </a:br>
            <a:r>
              <a:rPr lang="de-CH" altLang="de-DE" sz="2800" dirty="0" smtClean="0">
                <a:solidFill>
                  <a:schemeClr val="bg1">
                    <a:lumMod val="10000"/>
                  </a:schemeClr>
                </a:solidFill>
                <a:latin typeface="DIN Next LT Pro" pitchFamily="34" charset="0"/>
                <a:cs typeface="Arial" pitchFamily="34" charset="0"/>
              </a:rPr>
              <a:t>oder </a:t>
            </a:r>
            <a:r>
              <a:rPr lang="de-CH" altLang="de-DE" sz="2800" dirty="0" smtClean="0">
                <a:solidFill>
                  <a:schemeClr val="accent1"/>
                </a:solidFill>
                <a:latin typeface="DIN Next LT Pro" pitchFamily="34" charset="0"/>
                <a:cs typeface="Arial" pitchFamily="34" charset="0"/>
              </a:rPr>
              <a:t>Dirne</a:t>
            </a:r>
            <a:r>
              <a:rPr lang="de-CH" altLang="de-DE" sz="2800" dirty="0" smtClean="0">
                <a:solidFill>
                  <a:schemeClr val="bg1">
                    <a:lumMod val="10000"/>
                  </a:schemeClr>
                </a:solidFill>
                <a:latin typeface="DIN Next LT Pro" pitchFamily="34" charset="0"/>
                <a:cs typeface="Arial" pitchFamily="34" charset="0"/>
              </a:rPr>
              <a:t>, eine solche darf er sich nicht nehmen, […]</a:t>
            </a:r>
            <a:br>
              <a:rPr lang="de-CH" altLang="de-DE" sz="2800" dirty="0" smtClean="0">
                <a:solidFill>
                  <a:schemeClr val="bg1">
                    <a:lumMod val="10000"/>
                  </a:schemeClr>
                </a:solidFill>
                <a:latin typeface="DIN Next LT Pro" pitchFamily="34" charset="0"/>
                <a:cs typeface="Arial" pitchFamily="34" charset="0"/>
              </a:rPr>
            </a:br>
            <a:r>
              <a:rPr lang="de-CH" altLang="de-DE" sz="2400" dirty="0" smtClean="0">
                <a:solidFill>
                  <a:schemeClr val="bg1">
                    <a:lumMod val="10000"/>
                  </a:schemeClr>
                </a:solidFill>
                <a:latin typeface="DIN Next LT Pro" pitchFamily="34" charset="0"/>
                <a:cs typeface="Arial" pitchFamily="34" charset="0"/>
              </a:rPr>
              <a:t>(Zürcher Bibel 1931)</a:t>
            </a:r>
            <a:endParaRPr lang="de-DE" altLang="de-DE" sz="24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cs typeface="Times New Roman" pitchFamily="18" charset="0"/>
              </a:rPr>
              <a:t>Eine Witwe, eine Verstossene oder eine </a:t>
            </a:r>
            <a:r>
              <a:rPr lang="de-CH" altLang="de-DE" sz="2800" dirty="0" smtClean="0">
                <a:solidFill>
                  <a:srgbClr val="DB5025"/>
                </a:solidFill>
                <a:latin typeface="DIN Next LT Pro" pitchFamily="34" charset="0"/>
                <a:cs typeface="Times New Roman" pitchFamily="18" charset="0"/>
              </a:rPr>
              <a:t>Vergewaltigte</a:t>
            </a:r>
            <a:r>
              <a:rPr lang="de-CH" altLang="de-DE" sz="2800" dirty="0" smtClean="0">
                <a:solidFill>
                  <a:schemeClr val="bg1">
                    <a:lumMod val="10000"/>
                  </a:schemeClr>
                </a:solidFill>
                <a:latin typeface="DIN Next LT Pro" pitchFamily="34" charset="0"/>
                <a:cs typeface="Times New Roman" pitchFamily="18" charset="0"/>
              </a:rPr>
              <a:t>, eine </a:t>
            </a:r>
            <a:r>
              <a:rPr lang="de-CH" altLang="de-DE" sz="2800" dirty="0" smtClean="0">
                <a:solidFill>
                  <a:schemeClr val="accent1"/>
                </a:solidFill>
                <a:latin typeface="DIN Next LT Pro" pitchFamily="34" charset="0"/>
                <a:cs typeface="Times New Roman" pitchFamily="18" charset="0"/>
              </a:rPr>
              <a:t>Hure</a:t>
            </a:r>
            <a:r>
              <a:rPr lang="de-CH" altLang="de-DE" sz="2800" dirty="0" smtClean="0">
                <a:latin typeface="DIN Next LT Pro" pitchFamily="34" charset="0"/>
                <a:cs typeface="Times New Roman" pitchFamily="18" charset="0"/>
              </a:rPr>
              <a:t> </a:t>
            </a:r>
            <a:r>
              <a:rPr lang="de-CH" altLang="de-DE" sz="2800" dirty="0" smtClean="0">
                <a:solidFill>
                  <a:schemeClr val="bg1">
                    <a:lumMod val="10000"/>
                  </a:schemeClr>
                </a:solidFill>
                <a:latin typeface="DIN Next LT Pro" pitchFamily="34" charset="0"/>
                <a:cs typeface="Times New Roman" pitchFamily="18" charset="0"/>
              </a:rPr>
              <a:t>darf er nicht zur Frau nehmen, […]</a:t>
            </a:r>
            <a:br>
              <a:rPr lang="de-CH" altLang="de-DE" sz="2800" dirty="0" smtClean="0">
                <a:solidFill>
                  <a:schemeClr val="bg1">
                    <a:lumMod val="10000"/>
                  </a:schemeClr>
                </a:solidFill>
                <a:latin typeface="DIN Next LT Pro" pitchFamily="34" charset="0"/>
                <a:cs typeface="Times New Roman" pitchFamily="18" charset="0"/>
              </a:rPr>
            </a:br>
            <a:r>
              <a:rPr lang="de-CH" altLang="de-DE" sz="2400" dirty="0" smtClean="0">
                <a:solidFill>
                  <a:schemeClr val="bg1">
                    <a:lumMod val="10000"/>
                  </a:schemeClr>
                </a:solidFill>
                <a:latin typeface="DIN Next LT Pro" pitchFamily="34" charset="0"/>
                <a:cs typeface="Times New Roman" pitchFamily="18" charset="0"/>
              </a:rPr>
              <a:t>(Zürcher Bibel 2007)</a:t>
            </a:r>
            <a:r>
              <a:rPr lang="de-CH" altLang="de-DE" sz="2400" dirty="0" smtClean="0">
                <a:solidFill>
                  <a:schemeClr val="bg1">
                    <a:lumMod val="10000"/>
                  </a:schemeClr>
                </a:solidFill>
                <a:latin typeface="DIN Next LT Pro" pitchFamily="34" charset="0"/>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5606"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Lev 21,14</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250825" y="1268413"/>
            <a:ext cx="8893175" cy="5832475"/>
          </a:xfrm>
        </p:spPr>
        <p:txBody>
          <a:bodyPr/>
          <a:lstStyle/>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1979</a:t>
            </a:r>
            <a:r>
              <a:rPr lang="de-CH" altLang="de-DE" sz="2800" dirty="0" smtClean="0">
                <a:solidFill>
                  <a:schemeClr val="bg1">
                    <a:lumMod val="10000"/>
                  </a:schemeClr>
                </a:solidFill>
                <a:latin typeface="DIN Next LT Pro" pitchFamily="34" charset="0"/>
                <a:cs typeface="Arial" pitchFamily="34" charset="0"/>
              </a:rPr>
              <a:t>: 	eine vom Kirchenrat beauftragte Kommission kommt zum Schluss, dass es eine Revision der Zürcher Bibel braucht</a:t>
            </a:r>
          </a:p>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1984</a:t>
            </a:r>
            <a:r>
              <a:rPr lang="de-CH" altLang="de-DE" sz="2800" dirty="0" smtClean="0">
                <a:solidFill>
                  <a:schemeClr val="bg1">
                    <a:lumMod val="10000"/>
                  </a:schemeClr>
                </a:solidFill>
                <a:latin typeface="DIN Next LT Pro" pitchFamily="34" charset="0"/>
                <a:cs typeface="Arial" pitchFamily="34" charset="0"/>
              </a:rPr>
              <a:t>: 	</a:t>
            </a:r>
            <a:r>
              <a:rPr lang="de-CH" altLang="de-DE" sz="2800" dirty="0">
                <a:solidFill>
                  <a:schemeClr val="bg1">
                    <a:lumMod val="10000"/>
                  </a:schemeClr>
                </a:solidFill>
                <a:latin typeface="DIN Next LT Pro" pitchFamily="34" charset="0"/>
                <a:cs typeface="Arial" pitchFamily="34" charset="0"/>
              </a:rPr>
              <a:t>Beschluss</a:t>
            </a:r>
            <a:r>
              <a:rPr lang="de-CH" altLang="de-DE" sz="2800" dirty="0" smtClean="0">
                <a:solidFill>
                  <a:schemeClr val="bg1">
                    <a:lumMod val="10000"/>
                  </a:schemeClr>
                </a:solidFill>
                <a:latin typeface="DIN Next LT Pro" pitchFamily="34" charset="0"/>
                <a:cs typeface="Arial" pitchFamily="34" charset="0"/>
              </a:rPr>
              <a:t> der Synode: Die Zürcher Bibel soll neu übersetzt werden</a:t>
            </a:r>
          </a:p>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1987</a:t>
            </a:r>
            <a:r>
              <a:rPr lang="de-CH" altLang="de-DE" sz="2800" dirty="0" smtClean="0">
                <a:solidFill>
                  <a:schemeClr val="bg1">
                    <a:lumMod val="10000"/>
                  </a:schemeClr>
                </a:solidFill>
                <a:latin typeface="DIN Next LT Pro" pitchFamily="34" charset="0"/>
                <a:cs typeface="Arial" pitchFamily="34" charset="0"/>
              </a:rPr>
              <a:t>: 	eine alttestamentliche und eine neutestamentliche Übersetzungs-Kommission nehmen die Arbeit auf</a:t>
            </a:r>
          </a:p>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1998</a:t>
            </a:r>
            <a:r>
              <a:rPr lang="de-CH" altLang="de-DE" sz="2800" dirty="0" smtClean="0">
                <a:solidFill>
                  <a:schemeClr val="bg1">
                    <a:lumMod val="10000"/>
                  </a:schemeClr>
                </a:solidFill>
                <a:latin typeface="DIN Next LT Pro" pitchFamily="34" charset="0"/>
                <a:cs typeface="Arial" pitchFamily="34" charset="0"/>
              </a:rPr>
              <a:t>: 	Diskussion der Kirchensynode über die Neuübersetzung (v.a. zum Vorwurf Antijudaismus; Frauenfeindlichkeit)</a:t>
            </a:r>
          </a:p>
          <a:p>
            <a:pPr eaLnBrk="1" hangingPunct="1">
              <a:lnSpc>
                <a:spcPct val="110000"/>
              </a:lnSpc>
              <a:buFontTx/>
              <a:buNone/>
              <a:defRPr/>
            </a:pPr>
            <a:endParaRPr lang="de-CH" altLang="de-DE" sz="2800" dirty="0" smtClean="0">
              <a:latin typeface="DIN Next LT Pro"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6630"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Revision?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250825" y="1268413"/>
            <a:ext cx="8991600" cy="6629400"/>
          </a:xfrm>
        </p:spPr>
        <p:txBody>
          <a:bodyPr/>
          <a:lstStyle/>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2001</a:t>
            </a:r>
            <a:r>
              <a:rPr lang="de-CH" altLang="de-DE" sz="2800" dirty="0" smtClean="0">
                <a:solidFill>
                  <a:schemeClr val="bg1">
                    <a:lumMod val="10000"/>
                  </a:schemeClr>
                </a:solidFill>
                <a:latin typeface="DIN Next LT Pro" pitchFamily="34" charset="0"/>
                <a:cs typeface="Arial" pitchFamily="34" charset="0"/>
              </a:rPr>
              <a:t>: 	Beschlüsse Kirchensynode: Begleitbuch der feministischen Lesegruppe; Gottesname JHWH als HERR wiederzugeben</a:t>
            </a:r>
          </a:p>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2004</a:t>
            </a:r>
            <a:r>
              <a:rPr lang="de-CH" altLang="de-DE" sz="2800" dirty="0" smtClean="0">
                <a:solidFill>
                  <a:schemeClr val="bg1">
                    <a:lumMod val="10000"/>
                  </a:schemeClr>
                </a:solidFill>
                <a:latin typeface="DIN Next LT Pro" pitchFamily="34" charset="0"/>
                <a:cs typeface="Arial" pitchFamily="34" charset="0"/>
              </a:rPr>
              <a:t>: 	Beschluss der Kirchensynode: begleitendes Einführungs- und Kommentarwerk bibel(plus)</a:t>
            </a:r>
          </a:p>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2007</a:t>
            </a:r>
            <a:r>
              <a:rPr lang="de-CH" altLang="de-DE" sz="2800" dirty="0" smtClean="0">
                <a:solidFill>
                  <a:schemeClr val="bg1">
                    <a:lumMod val="10000"/>
                  </a:schemeClr>
                </a:solidFill>
                <a:latin typeface="DIN Next LT Pro" pitchFamily="34" charset="0"/>
                <a:cs typeface="Arial" pitchFamily="34" charset="0"/>
              </a:rPr>
              <a:t>: 	Abschluss der Neuübersetzung; Veröffentlichung Zürcher Bibel</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marL="1076325" indent="-1076325" eaLnBrk="1" hangingPunct="1">
              <a:lnSpc>
                <a:spcPct val="110000"/>
              </a:lnSpc>
              <a:buFontTx/>
              <a:buNone/>
              <a:tabLst>
                <a:tab pos="1076325" algn="l"/>
              </a:tabLst>
              <a:defRPr/>
            </a:pPr>
            <a:r>
              <a:rPr lang="de-CH" altLang="de-DE" sz="2800" dirty="0" smtClean="0">
                <a:solidFill>
                  <a:srgbClr val="DB5025"/>
                </a:solidFill>
                <a:latin typeface="DIN Next LT Pro" pitchFamily="34" charset="0"/>
                <a:cs typeface="Arial" pitchFamily="34" charset="0"/>
              </a:rPr>
              <a:t>2019</a:t>
            </a:r>
            <a:r>
              <a:rPr lang="de-CH" altLang="de-DE" sz="2800" dirty="0" smtClean="0">
                <a:solidFill>
                  <a:schemeClr val="bg1">
                    <a:lumMod val="10000"/>
                  </a:schemeClr>
                </a:solidFill>
                <a:latin typeface="DIN Next LT Pro" pitchFamily="34" charset="0"/>
                <a:cs typeface="Arial" pitchFamily="34" charset="0"/>
              </a:rPr>
              <a:t>: 	Erscheinen Zürcher Bibel mit </a:t>
            </a:r>
            <a:r>
              <a:rPr lang="de-CH" altLang="de-DE" sz="2800" dirty="0" err="1" smtClean="0">
                <a:solidFill>
                  <a:schemeClr val="bg1">
                    <a:lumMod val="10000"/>
                  </a:schemeClr>
                </a:solidFill>
                <a:latin typeface="DIN Next LT Pro" pitchFamily="34" charset="0"/>
                <a:cs typeface="Arial" pitchFamily="34" charset="0"/>
              </a:rPr>
              <a:t>deuterokano</a:t>
            </a:r>
            <a:r>
              <a:rPr lang="de-CH" altLang="de-DE" sz="2800" dirty="0" smtClean="0">
                <a:solidFill>
                  <a:schemeClr val="bg1">
                    <a:lumMod val="10000"/>
                  </a:schemeClr>
                </a:solidFill>
                <a:latin typeface="DIN Next LT Pro" pitchFamily="34" charset="0"/>
                <a:cs typeface="Arial" pitchFamily="34" charset="0"/>
              </a:rPr>
              <a:t>-nischen Schriften</a:t>
            </a:r>
          </a:p>
          <a:p>
            <a:pPr eaLnBrk="1" hangingPunct="1">
              <a:lnSpc>
                <a:spcPct val="110000"/>
              </a:lnSpc>
              <a:buFontTx/>
              <a:buNone/>
              <a:defRPr/>
            </a:pPr>
            <a:endParaRPr lang="de-CH" altLang="de-DE" sz="2800" dirty="0" smtClean="0">
              <a:latin typeface="DIN Next LT Pro" pitchFamily="34" charset="0"/>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7654"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Revision?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feld 1"/>
          <p:cNvSpPr txBox="1">
            <a:spLocks noChangeArrowheads="1"/>
          </p:cNvSpPr>
          <p:nvPr/>
        </p:nvSpPr>
        <p:spPr bwMode="auto">
          <a:xfrm>
            <a:off x="250825" y="1962845"/>
            <a:ext cx="84248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endParaRPr lang="de-CH" altLang="de-DE" sz="2400" dirty="0" smtClean="0">
              <a:latin typeface="DIN Next LT Pro" panose="020B0503020203050203" pitchFamily="34" charset="0"/>
              <a:cs typeface="Arial" panose="020B0604020202020204" pitchFamily="34" charset="0"/>
            </a:endParaRPr>
          </a:p>
          <a:p>
            <a:pPr>
              <a:spcBef>
                <a:spcPct val="0"/>
              </a:spcBef>
              <a:defRPr/>
            </a:pPr>
            <a:r>
              <a:rPr lang="de-CH" altLang="de-DE" sz="2800" dirty="0" smtClean="0">
                <a:solidFill>
                  <a:schemeClr val="bg1">
                    <a:lumMod val="10000"/>
                  </a:schemeClr>
                </a:solidFill>
                <a:latin typeface="DIN Next LT Pro" panose="020B0503020203050203" pitchFamily="34" charset="0"/>
                <a:cs typeface="Arial" panose="020B0604020202020204" pitchFamily="34" charset="0"/>
              </a:rPr>
              <a:t> Schreibung des Gottesnamens JHWH</a:t>
            </a:r>
          </a:p>
          <a:p>
            <a:pPr>
              <a:spcBef>
                <a:spcPct val="0"/>
              </a:spcBef>
              <a:buFontTx/>
              <a:buNone/>
              <a:defRPr/>
            </a:pPr>
            <a:endParaRPr lang="de-CH" altLang="de-DE" sz="2800" dirty="0" smtClean="0">
              <a:solidFill>
                <a:schemeClr val="bg1">
                  <a:lumMod val="10000"/>
                </a:schemeClr>
              </a:solidFill>
              <a:latin typeface="DIN Next LT Pro" panose="020B0503020203050203" pitchFamily="34" charset="0"/>
              <a:cs typeface="Arial" panose="020B0604020202020204" pitchFamily="34" charset="0"/>
            </a:endParaRPr>
          </a:p>
          <a:p>
            <a:pPr>
              <a:spcBef>
                <a:spcPct val="0"/>
              </a:spcBef>
              <a:defRPr/>
            </a:pPr>
            <a:r>
              <a:rPr lang="de-CH" altLang="de-DE" sz="2800" dirty="0" smtClean="0">
                <a:solidFill>
                  <a:schemeClr val="bg1">
                    <a:lumMod val="10000"/>
                  </a:schemeClr>
                </a:solidFill>
                <a:latin typeface="DIN Next LT Pro" panose="020B0503020203050203" pitchFamily="34" charset="0"/>
                <a:cs typeface="Arial" panose="020B0604020202020204" pitchFamily="34" charset="0"/>
              </a:rPr>
              <a:t> Gendergerecht und nahe am Grundtext übersetzen?</a:t>
            </a:r>
          </a:p>
        </p:txBody>
      </p:sp>
      <p:sp>
        <p:nvSpPr>
          <p:cNvPr id="4" name="Textfeld 3"/>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8678"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a:solidFill>
                  <a:schemeClr val="bg1"/>
                </a:solidFill>
                <a:latin typeface="DIN Next LT Pro" pitchFamily="34" charset="0"/>
              </a:rPr>
              <a:t>Zwei </a:t>
            </a:r>
            <a:r>
              <a:rPr lang="de-CH" altLang="de-DE" sz="3600" b="1" dirty="0" smtClean="0">
                <a:solidFill>
                  <a:schemeClr val="bg1"/>
                </a:solidFill>
                <a:latin typeface="DIN Next LT Pro" pitchFamily="34" charset="0"/>
              </a:rPr>
              <a:t>intensiv diskutierte Punkte</a:t>
            </a:r>
          </a:p>
          <a:p>
            <a:pPr algn="ctr" eaLnBrk="1" hangingPunct="1">
              <a:lnSpc>
                <a:spcPts val="4400"/>
              </a:lnSpc>
              <a:spcBef>
                <a:spcPts val="1800"/>
              </a:spcBef>
              <a:buFontTx/>
              <a:buNone/>
            </a:pPr>
            <a:endParaRPr lang="de-CH" altLang="de-DE" sz="3600" b="1" dirty="0">
              <a:solidFill>
                <a:schemeClr val="bg1"/>
              </a:solidFill>
              <a:latin typeface="DIN Next LT Pro"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250825" y="1196975"/>
            <a:ext cx="8642350" cy="6553200"/>
          </a:xfrm>
        </p:spPr>
        <p:txBody>
          <a:bodyPr/>
          <a:lstStyle/>
          <a:p>
            <a:pPr algn="ctr" rtl="1" eaLnBrk="1" hangingPunct="1">
              <a:lnSpc>
                <a:spcPct val="110000"/>
              </a:lnSpc>
              <a:buFontTx/>
              <a:buNone/>
            </a:pPr>
            <a:r>
              <a:rPr lang="he-IL" altLang="de-DE" sz="3400" dirty="0" smtClean="0">
                <a:latin typeface="DIN Next LT Pro" pitchFamily="34" charset="0"/>
              </a:rPr>
              <a:t>אָנֹכִי </a:t>
            </a:r>
            <a:r>
              <a:rPr lang="he-IL" altLang="de-DE" sz="3400" dirty="0" smtClean="0">
                <a:solidFill>
                  <a:srgbClr val="DB5025"/>
                </a:solidFill>
                <a:latin typeface="DIN Next LT Pro" pitchFamily="34" charset="0"/>
              </a:rPr>
              <a:t>יְהוָה</a:t>
            </a:r>
            <a:r>
              <a:rPr lang="he-IL" altLang="de-DE" sz="3400" dirty="0" smtClean="0">
                <a:latin typeface="DIN Next LT Pro" pitchFamily="34" charset="0"/>
              </a:rPr>
              <a:t> אֱלֹהֶיךָ</a:t>
            </a:r>
            <a:endParaRPr lang="he-IL" altLang="de-DE" sz="3400" dirty="0" smtClean="0">
              <a:latin typeface="DIN Next LT Pro" pitchFamily="34" charset="0"/>
              <a:ea typeface="Arial Unicode MS" pitchFamily="34" charset="-128"/>
              <a:cs typeface="Arial Unicode MS" pitchFamily="34" charset="-128"/>
            </a:endParaRPr>
          </a:p>
          <a:p>
            <a:pPr algn="ctr" eaLnBrk="1" hangingPunct="1">
              <a:lnSpc>
                <a:spcPct val="110000"/>
              </a:lnSpc>
              <a:buFontTx/>
              <a:buNone/>
            </a:pPr>
            <a:endParaRPr lang="de-CH" altLang="de-DE" sz="3400" dirty="0" smtClean="0">
              <a:latin typeface="DIN Next LT Pro" pitchFamily="34" charset="0"/>
            </a:endParaRPr>
          </a:p>
          <a:p>
            <a:pPr eaLnBrk="1" hangingPunct="1">
              <a:lnSpc>
                <a:spcPct val="110000"/>
              </a:lnSpc>
              <a:buFontTx/>
              <a:buNone/>
            </a:pPr>
            <a:r>
              <a:rPr lang="el-GR" altLang="de-DE" sz="2800" dirty="0" smtClean="0">
                <a:solidFill>
                  <a:srgbClr val="191919"/>
                </a:solidFill>
                <a:latin typeface="DIN Next LT Pro" pitchFamily="34" charset="0"/>
              </a:rPr>
              <a:t>Ἐγώ εἰμι </a:t>
            </a:r>
            <a:r>
              <a:rPr lang="el-GR" altLang="de-DE" sz="2800" dirty="0" smtClean="0">
                <a:solidFill>
                  <a:srgbClr val="DB5025"/>
                </a:solidFill>
                <a:latin typeface="DIN Next LT Pro" pitchFamily="34" charset="0"/>
              </a:rPr>
              <a:t>κύριος</a:t>
            </a:r>
            <a:r>
              <a:rPr lang="el-GR" altLang="de-DE" sz="2800" dirty="0" smtClean="0">
                <a:latin typeface="DIN Next LT Pro" pitchFamily="34" charset="0"/>
              </a:rPr>
              <a:t> </a:t>
            </a:r>
            <a:r>
              <a:rPr lang="el-GR" altLang="de-DE" sz="2800" dirty="0" smtClean="0">
                <a:solidFill>
                  <a:srgbClr val="191919"/>
                </a:solidFill>
                <a:latin typeface="DIN Next LT Pro" pitchFamily="34" charset="0"/>
              </a:rPr>
              <a:t>ὁ θεός σου</a:t>
            </a:r>
            <a:endParaRPr lang="de-DE" altLang="de-DE" sz="2800" dirty="0" smtClean="0">
              <a:solidFill>
                <a:srgbClr val="191919"/>
              </a:solidFill>
              <a:latin typeface="DIN Next LT Pro" pitchFamily="34" charset="0"/>
              <a:ea typeface="Arial Unicode MS" pitchFamily="34" charset="-128"/>
              <a:cs typeface="Arial Unicode MS" pitchFamily="34" charset="-128"/>
            </a:endParaRPr>
          </a:p>
          <a:p>
            <a:pPr eaLnBrk="1" hangingPunct="1">
              <a:lnSpc>
                <a:spcPct val="110000"/>
              </a:lnSpc>
              <a:buFontTx/>
              <a:buNone/>
            </a:pPr>
            <a:r>
              <a:rPr lang="de-CH" altLang="de-DE" sz="2800" dirty="0" smtClean="0">
                <a:latin typeface="DIN Next LT Pro" pitchFamily="34" charset="0"/>
                <a:ea typeface="MS Mincho" pitchFamily="49" charset="-128"/>
              </a:rPr>
              <a:t> </a:t>
            </a:r>
            <a:endParaRPr lang="de-DE" altLang="de-DE" sz="2800" dirty="0" smtClean="0">
              <a:latin typeface="DIN Next LT Pro" pitchFamily="34" charset="0"/>
              <a:ea typeface="Arial Unicode MS" pitchFamily="34" charset="-128"/>
              <a:cs typeface="Arial Unicode MS" pitchFamily="34" charset="-128"/>
            </a:endParaRPr>
          </a:p>
          <a:p>
            <a:pPr eaLnBrk="1" hangingPunct="1">
              <a:lnSpc>
                <a:spcPct val="110000"/>
              </a:lnSpc>
              <a:buFontTx/>
              <a:buNone/>
            </a:pPr>
            <a:r>
              <a:rPr lang="de-CH" altLang="de-DE" sz="2800" dirty="0" smtClean="0">
                <a:solidFill>
                  <a:srgbClr val="191919"/>
                </a:solidFill>
                <a:latin typeface="DIN Next LT Pro" pitchFamily="34" charset="0"/>
                <a:cs typeface="Arial" charset="0"/>
              </a:rPr>
              <a:t>Ich bin der </a:t>
            </a:r>
            <a:r>
              <a:rPr lang="de-CH" altLang="de-DE" sz="2800" dirty="0" smtClean="0">
                <a:solidFill>
                  <a:srgbClr val="DB5025"/>
                </a:solidFill>
                <a:latin typeface="DIN Next LT Pro" pitchFamily="34" charset="0"/>
                <a:cs typeface="Arial" charset="0"/>
              </a:rPr>
              <a:t>HERR</a:t>
            </a:r>
            <a:r>
              <a:rPr lang="de-CH" altLang="de-DE" sz="2800" dirty="0" smtClean="0">
                <a:solidFill>
                  <a:srgbClr val="191919"/>
                </a:solidFill>
                <a:latin typeface="DIN Next LT Pro" pitchFamily="34" charset="0"/>
                <a:cs typeface="Arial" charset="0"/>
              </a:rPr>
              <a:t>, dein Gott […]</a:t>
            </a:r>
          </a:p>
          <a:p>
            <a:pPr eaLnBrk="1" hangingPunct="1">
              <a:lnSpc>
                <a:spcPct val="110000"/>
              </a:lnSpc>
              <a:buFontTx/>
              <a:buNone/>
            </a:pPr>
            <a:endParaRPr lang="de-DE" altLang="de-DE" sz="2800" dirty="0" smtClean="0">
              <a:solidFill>
                <a:srgbClr val="191919"/>
              </a:solidFill>
              <a:latin typeface="DIN Next LT Pro" pitchFamily="34" charset="0"/>
              <a:ea typeface="Arial Unicode MS" pitchFamily="34" charset="-128"/>
              <a:cs typeface="Arial Unicode MS" pitchFamily="34" charset="-128"/>
            </a:endParaRPr>
          </a:p>
          <a:p>
            <a:pPr eaLnBrk="1" hangingPunct="1">
              <a:lnSpc>
                <a:spcPct val="110000"/>
              </a:lnSpc>
              <a:buFontTx/>
              <a:buNone/>
            </a:pPr>
            <a:r>
              <a:rPr lang="de-CH" altLang="de-DE" sz="2800" dirty="0" smtClean="0">
                <a:solidFill>
                  <a:srgbClr val="191919"/>
                </a:solidFill>
                <a:latin typeface="DIN Next LT Pro" pitchFamily="34" charset="0"/>
                <a:cs typeface="Arial" charset="0"/>
              </a:rPr>
              <a:t>Du sollst den Namen des HERRN, deines Gottes, </a:t>
            </a:r>
            <a:br>
              <a:rPr lang="de-CH" altLang="de-DE" sz="2800" dirty="0" smtClean="0">
                <a:solidFill>
                  <a:srgbClr val="191919"/>
                </a:solidFill>
                <a:latin typeface="DIN Next LT Pro" pitchFamily="34" charset="0"/>
                <a:cs typeface="Arial" charset="0"/>
              </a:rPr>
            </a:br>
            <a:r>
              <a:rPr lang="de-CH" altLang="de-DE" sz="2800" dirty="0" smtClean="0">
                <a:solidFill>
                  <a:srgbClr val="191919"/>
                </a:solidFill>
                <a:latin typeface="DIN Next LT Pro" pitchFamily="34" charset="0"/>
                <a:cs typeface="Arial" charset="0"/>
              </a:rPr>
              <a:t>nicht missbrauchen, […]</a:t>
            </a:r>
            <a:endParaRPr lang="de-DE" altLang="de-DE" sz="2800" dirty="0" smtClean="0">
              <a:latin typeface="DIN Next LT Pro" pitchFamily="34" charset="0"/>
              <a:ea typeface="Arial Unicode MS" pitchFamily="34" charset="-128"/>
              <a:cs typeface="Arial Unicode MS" pitchFamily="34" charset="-128"/>
            </a:endParaRPr>
          </a:p>
          <a:p>
            <a:pPr eaLnBrk="1" hangingPunct="1">
              <a:lnSpc>
                <a:spcPct val="110000"/>
              </a:lnSpc>
              <a:buFontTx/>
              <a:buNone/>
            </a:pPr>
            <a:r>
              <a:rPr lang="de-DE" altLang="de-DE" sz="3000" dirty="0" smtClean="0">
                <a:latin typeface="DIN Next LT Pro" pitchFamily="34" charset="0"/>
                <a:ea typeface="Arial Unicode MS" pitchFamily="34" charset="-128"/>
                <a:cs typeface="Arial Unicode MS" pitchFamily="34" charset="-128"/>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2970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Ex 20,1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50825" y="1989138"/>
            <a:ext cx="5329238" cy="6400800"/>
          </a:xfrm>
        </p:spPr>
        <p:txBody>
          <a:bodyPr/>
          <a:lstStyle/>
          <a:p>
            <a:pPr eaLnBrk="1" hangingPunct="1">
              <a:lnSpc>
                <a:spcPct val="110000"/>
              </a:lnSpc>
              <a:spcBef>
                <a:spcPts val="0"/>
              </a:spcBef>
              <a:defRPr/>
            </a:pPr>
            <a:r>
              <a:rPr lang="de-CH" altLang="de-DE" sz="2800" dirty="0" smtClean="0">
                <a:solidFill>
                  <a:schemeClr val="bg1">
                    <a:lumMod val="10000"/>
                  </a:schemeClr>
                </a:solidFill>
                <a:latin typeface="DIN Next LT Pro" pitchFamily="34" charset="0"/>
                <a:ea typeface="MS Mincho" pitchFamily="49" charset="-128"/>
              </a:rPr>
              <a:t>der Ewige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spcBef>
                <a:spcPts val="0"/>
              </a:spcBef>
              <a:defRPr/>
            </a:pPr>
            <a:r>
              <a:rPr lang="de-CH" altLang="de-DE" sz="2800" dirty="0" smtClean="0">
                <a:solidFill>
                  <a:schemeClr val="bg1">
                    <a:lumMod val="10000"/>
                  </a:schemeClr>
                </a:solidFill>
                <a:latin typeface="DIN Next LT Pro" pitchFamily="34" charset="0"/>
                <a:ea typeface="MS Mincho" pitchFamily="49" charset="-128"/>
              </a:rPr>
              <a:t>die Ewige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spcBef>
                <a:spcPts val="0"/>
              </a:spcBef>
              <a:defRPr/>
            </a:pPr>
            <a:r>
              <a:rPr lang="it-IT" altLang="de-DE" sz="2800" dirty="0" err="1" smtClean="0">
                <a:solidFill>
                  <a:schemeClr val="bg1">
                    <a:lumMod val="10000"/>
                  </a:schemeClr>
                </a:solidFill>
                <a:latin typeface="DIN Next LT Pro" pitchFamily="34" charset="0"/>
                <a:ea typeface="MS Mincho" pitchFamily="49" charset="-128"/>
              </a:rPr>
              <a:t>Schechina</a:t>
            </a:r>
            <a:r>
              <a:rPr lang="it-IT" altLang="de-DE" sz="2800" dirty="0" smtClean="0">
                <a:solidFill>
                  <a:schemeClr val="bg1">
                    <a:lumMod val="10000"/>
                  </a:schemeClr>
                </a:solidFill>
                <a:latin typeface="DIN Next LT Pro" pitchFamily="34" charset="0"/>
                <a:ea typeface="MS Mincho" pitchFamily="49" charset="-128"/>
              </a:rPr>
              <a:t>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spcBef>
                <a:spcPts val="0"/>
              </a:spcBef>
              <a:defRPr/>
            </a:pPr>
            <a:r>
              <a:rPr lang="it-IT" altLang="de-DE" sz="2800" dirty="0" err="1" smtClean="0">
                <a:solidFill>
                  <a:schemeClr val="bg1">
                    <a:lumMod val="10000"/>
                  </a:schemeClr>
                </a:solidFill>
                <a:latin typeface="DIN Next LT Pro" pitchFamily="34" charset="0"/>
                <a:ea typeface="MS Mincho" pitchFamily="49" charset="-128"/>
              </a:rPr>
              <a:t>Adonaj</a:t>
            </a:r>
            <a:r>
              <a:rPr lang="it-IT" altLang="de-DE" sz="2800" dirty="0" smtClean="0">
                <a:solidFill>
                  <a:schemeClr val="bg1">
                    <a:lumMod val="10000"/>
                  </a:schemeClr>
                </a:solidFill>
                <a:latin typeface="DIN Next LT Pro" pitchFamily="34" charset="0"/>
                <a:ea typeface="MS Mincho" pitchFamily="49" charset="-128"/>
              </a:rPr>
              <a:t>				</a:t>
            </a:r>
          </a:p>
          <a:p>
            <a:pPr eaLnBrk="1" hangingPunct="1">
              <a:lnSpc>
                <a:spcPct val="110000"/>
              </a:lnSpc>
              <a:spcBef>
                <a:spcPts val="0"/>
              </a:spcBef>
              <a:defRPr/>
            </a:pPr>
            <a:r>
              <a:rPr lang="it-IT" altLang="de-DE" sz="2800" dirty="0" smtClean="0">
                <a:solidFill>
                  <a:schemeClr val="bg1">
                    <a:lumMod val="10000"/>
                  </a:schemeClr>
                </a:solidFill>
                <a:latin typeface="DIN Next LT Pro" pitchFamily="34" charset="0"/>
                <a:ea typeface="MS Mincho" pitchFamily="49" charset="-128"/>
              </a:rPr>
              <a:t>ha-</a:t>
            </a:r>
            <a:r>
              <a:rPr lang="it-IT" altLang="de-DE" sz="2800" dirty="0" err="1" smtClean="0">
                <a:solidFill>
                  <a:schemeClr val="bg1">
                    <a:lumMod val="10000"/>
                  </a:schemeClr>
                </a:solidFill>
                <a:latin typeface="DIN Next LT Pro" pitchFamily="34" charset="0"/>
                <a:ea typeface="MS Mincho" pitchFamily="49" charset="-128"/>
              </a:rPr>
              <a:t>Schem</a:t>
            </a:r>
            <a:r>
              <a:rPr lang="it-IT" altLang="de-DE" sz="2800" dirty="0" smtClean="0">
                <a:solidFill>
                  <a:schemeClr val="bg1">
                    <a:lumMod val="10000"/>
                  </a:schemeClr>
                </a:solidFill>
                <a:latin typeface="DIN Next LT Pro" pitchFamily="34" charset="0"/>
                <a:ea typeface="MS Mincho" pitchFamily="49" charset="-128"/>
              </a:rPr>
              <a:t>			</a:t>
            </a:r>
          </a:p>
          <a:p>
            <a:pPr eaLnBrk="1" hangingPunct="1">
              <a:lnSpc>
                <a:spcPct val="110000"/>
              </a:lnSpc>
              <a:spcBef>
                <a:spcPts val="0"/>
              </a:spcBef>
              <a:defRPr/>
            </a:pPr>
            <a:r>
              <a:rPr lang="de-CH" altLang="de-DE" sz="2800" dirty="0" smtClean="0">
                <a:solidFill>
                  <a:schemeClr val="bg1">
                    <a:lumMod val="10000"/>
                  </a:schemeClr>
                </a:solidFill>
                <a:latin typeface="DIN Next LT Pro" pitchFamily="34" charset="0"/>
                <a:ea typeface="MS Mincho" pitchFamily="49" charset="-128"/>
              </a:rPr>
              <a:t>der Name			</a:t>
            </a:r>
          </a:p>
          <a:p>
            <a:pPr eaLnBrk="1" hangingPunct="1">
              <a:lnSpc>
                <a:spcPct val="110000"/>
              </a:lnSpc>
              <a:spcBef>
                <a:spcPts val="0"/>
              </a:spcBef>
              <a:defRPr/>
            </a:pPr>
            <a:r>
              <a:rPr lang="de-CH" altLang="de-DE" sz="2800" dirty="0" smtClean="0">
                <a:solidFill>
                  <a:schemeClr val="bg1">
                    <a:lumMod val="10000"/>
                  </a:schemeClr>
                </a:solidFill>
                <a:latin typeface="DIN Next LT Pro" pitchFamily="34" charset="0"/>
                <a:ea typeface="MS Mincho" pitchFamily="49" charset="-128"/>
              </a:rPr>
              <a:t>GOTT				</a:t>
            </a:r>
            <a:endParaRPr lang="de-DE" altLang="de-DE" sz="28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spcBef>
                <a:spcPts val="0"/>
              </a:spcBef>
              <a:defRPr/>
            </a:pPr>
            <a:r>
              <a:rPr lang="de-CH" altLang="de-DE" sz="2800" dirty="0" smtClean="0">
                <a:solidFill>
                  <a:schemeClr val="bg1">
                    <a:lumMod val="10000"/>
                  </a:schemeClr>
                </a:solidFill>
                <a:latin typeface="DIN Next LT Pro" pitchFamily="34" charset="0"/>
                <a:ea typeface="MS Mincho" pitchFamily="49" charset="-128"/>
              </a:rPr>
              <a:t>die Eine				</a:t>
            </a:r>
            <a:r>
              <a:rPr lang="de-DE" altLang="de-DE" sz="3000" dirty="0" smtClean="0">
                <a:latin typeface="DIN Next LT Pro" pitchFamily="34" charset="0"/>
                <a:ea typeface="Arial Unicode MS" pitchFamily="34" charset="-128"/>
                <a:cs typeface="Arial Unicode MS" pitchFamily="34" charset="-128"/>
              </a:rPr>
              <a:t> </a:t>
            </a:r>
          </a:p>
        </p:txBody>
      </p:sp>
      <p:sp>
        <p:nvSpPr>
          <p:cNvPr id="3" name="Textfeld 2"/>
          <p:cNvSpPr txBox="1"/>
          <p:nvPr/>
        </p:nvSpPr>
        <p:spPr>
          <a:xfrm>
            <a:off x="0" y="0"/>
            <a:ext cx="9144000" cy="158327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0726"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Gottesbezeichnungen in der «Bibel in gerechter Sprache»</a:t>
            </a:r>
          </a:p>
        </p:txBody>
      </p:sp>
      <p:sp>
        <p:nvSpPr>
          <p:cNvPr id="2" name="Textfeld 1"/>
          <p:cNvSpPr txBox="1"/>
          <p:nvPr/>
        </p:nvSpPr>
        <p:spPr>
          <a:xfrm>
            <a:off x="3924300" y="1978025"/>
            <a:ext cx="3600450" cy="3884613"/>
          </a:xfrm>
          <a:prstGeom prst="rect">
            <a:avLst/>
          </a:prstGeom>
          <a:noFill/>
        </p:spPr>
        <p:txBody>
          <a:bodyPr>
            <a:spAutoFit/>
          </a:bodyPr>
          <a:lstStyle/>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die Lebendige</a:t>
            </a:r>
          </a:p>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der Lebendige</a:t>
            </a:r>
          </a:p>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Ich-bin-da</a:t>
            </a:r>
          </a:p>
          <a:p>
            <a:pPr marL="457200" indent="-457200">
              <a:lnSpc>
                <a:spcPct val="110000"/>
              </a:lnSpc>
              <a:buFont typeface="Arial" panose="020B0604020202020204" pitchFamily="34" charset="0"/>
              <a:buChar char="•"/>
              <a:defRPr/>
            </a:pPr>
            <a:r>
              <a:rPr lang="de-CH" sz="2800" dirty="0" err="1">
                <a:solidFill>
                  <a:schemeClr val="bg1">
                    <a:lumMod val="10000"/>
                  </a:schemeClr>
                </a:solidFill>
                <a:latin typeface="DIN Next LT Pro" panose="020B0503020203050203" pitchFamily="34" charset="0"/>
              </a:rPr>
              <a:t>ha-Makom</a:t>
            </a:r>
            <a:endParaRPr lang="de-CH" sz="2800" dirty="0">
              <a:solidFill>
                <a:schemeClr val="bg1">
                  <a:lumMod val="10000"/>
                </a:schemeClr>
              </a:solidFill>
              <a:latin typeface="DIN Next LT Pro" panose="020B0503020203050203" pitchFamily="34" charset="0"/>
            </a:endParaRPr>
          </a:p>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DU</a:t>
            </a:r>
          </a:p>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ER</a:t>
            </a:r>
          </a:p>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SIE</a:t>
            </a:r>
          </a:p>
          <a:p>
            <a:pPr marL="457200" indent="-457200">
              <a:lnSpc>
                <a:spcPct val="110000"/>
              </a:lnSpc>
              <a:buFont typeface="Arial" panose="020B0604020202020204" pitchFamily="34" charset="0"/>
              <a:buChar char="•"/>
              <a:defRPr/>
            </a:pPr>
            <a:r>
              <a:rPr lang="de-CH" sz="2800" dirty="0">
                <a:solidFill>
                  <a:schemeClr val="bg1">
                    <a:lumMod val="10000"/>
                  </a:schemeClr>
                </a:solidFill>
                <a:latin typeface="DIN Next LT Pro" panose="020B0503020203050203" pitchFamily="34" charset="0"/>
              </a:rPr>
              <a:t>die/der Heilige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250825" y="1268413"/>
            <a:ext cx="8893175" cy="5437187"/>
          </a:xfrm>
        </p:spPr>
        <p:txBody>
          <a:bodyPr/>
          <a:lstStyle/>
          <a:p>
            <a:pPr marL="0" indent="0" eaLnBrk="1" hangingPunct="1">
              <a:lnSpc>
                <a:spcPct val="110000"/>
              </a:lnSpc>
              <a:buFontTx/>
              <a:buNone/>
              <a:defRPr/>
            </a:pPr>
            <a:r>
              <a:rPr lang="de-DE" altLang="de-DE" sz="2800" dirty="0" smtClean="0">
                <a:solidFill>
                  <a:srgbClr val="DB5025"/>
                </a:solidFill>
                <a:latin typeface="DIN Next LT Pro" pitchFamily="34" charset="0"/>
                <a:cs typeface="Arial" pitchFamily="34" charset="0"/>
              </a:rPr>
              <a:t>Der HERR</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erlöst das Leben seiner </a:t>
            </a:r>
            <a:r>
              <a:rPr lang="de-DE" altLang="de-DE" sz="2800" dirty="0" smtClean="0">
                <a:solidFill>
                  <a:schemeClr val="accent1"/>
                </a:solidFill>
                <a:latin typeface="DIN Next LT Pro" pitchFamily="34" charset="0"/>
                <a:cs typeface="Arial" pitchFamily="34" charset="0"/>
              </a:rPr>
              <a:t>Diener</a:t>
            </a:r>
            <a:r>
              <a:rPr lang="de-DE" altLang="de-DE" sz="2800" dirty="0" smtClean="0">
                <a:latin typeface="DIN Next LT Pro" pitchFamily="34" charset="0"/>
                <a:cs typeface="Arial" pitchFamily="34" charset="0"/>
              </a:rPr>
              <a:t>, </a:t>
            </a:r>
            <a:br>
              <a:rPr lang="de-DE" altLang="de-DE" sz="2800" dirty="0" smtClean="0">
                <a:latin typeface="DIN Next LT Pro" pitchFamily="34" charset="0"/>
                <a:cs typeface="Arial" pitchFamily="34" charset="0"/>
              </a:rPr>
            </a:br>
            <a:r>
              <a:rPr lang="de-DE" altLang="de-DE" sz="2800" dirty="0" smtClean="0">
                <a:solidFill>
                  <a:schemeClr val="bg1">
                    <a:lumMod val="10000"/>
                  </a:schemeClr>
                </a:solidFill>
                <a:latin typeface="DIN Next LT Pro" pitchFamily="34" charset="0"/>
                <a:cs typeface="Arial" pitchFamily="34" charset="0"/>
              </a:rPr>
              <a:t>und </a:t>
            </a:r>
            <a:r>
              <a:rPr lang="de-DE" altLang="de-DE" sz="2800" dirty="0" smtClean="0">
                <a:solidFill>
                  <a:srgbClr val="CC66FF"/>
                </a:solidFill>
                <a:latin typeface="DIN Next LT Pro" pitchFamily="34" charset="0"/>
                <a:cs typeface="Arial" pitchFamily="34" charset="0"/>
              </a:rPr>
              <a:t>keiner</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wird es bereuen, </a:t>
            </a:r>
            <a:r>
              <a:rPr lang="de-DE" altLang="de-DE" sz="2800" dirty="0" smtClean="0">
                <a:solidFill>
                  <a:srgbClr val="CC66FF"/>
                </a:solidFill>
                <a:latin typeface="DIN Next LT Pro" pitchFamily="34" charset="0"/>
                <a:cs typeface="Arial" pitchFamily="34" charset="0"/>
              </a:rPr>
              <a:t>der</a:t>
            </a:r>
            <a:r>
              <a:rPr lang="de-DE" altLang="de-DE" sz="2800" dirty="0" smtClean="0">
                <a:latin typeface="DIN Next LT Pro" pitchFamily="34" charset="0"/>
                <a:cs typeface="Arial" pitchFamily="34" charset="0"/>
              </a:rPr>
              <a:t> </a:t>
            </a:r>
            <a:r>
              <a:rPr lang="de-DE" altLang="de-DE" sz="2800" dirty="0" smtClean="0">
                <a:solidFill>
                  <a:schemeClr val="bg1">
                    <a:lumMod val="10000"/>
                  </a:schemeClr>
                </a:solidFill>
                <a:latin typeface="DIN Next LT Pro" pitchFamily="34" charset="0"/>
                <a:cs typeface="Arial" pitchFamily="34" charset="0"/>
              </a:rPr>
              <a:t>Zuflucht sucht bei ihm. </a:t>
            </a:r>
            <a:r>
              <a:rPr lang="de-DE" altLang="de-DE" sz="2400" dirty="0" smtClean="0">
                <a:solidFill>
                  <a:schemeClr val="bg1">
                    <a:lumMod val="10000"/>
                  </a:schemeClr>
                </a:solidFill>
                <a:latin typeface="DIN Next LT Pro" pitchFamily="34" charset="0"/>
                <a:cs typeface="Arial" pitchFamily="34" charset="0"/>
              </a:rPr>
              <a:t>(Zürcher Bibel 2007)</a:t>
            </a:r>
            <a:endParaRPr lang="de-DE" altLang="de-DE" sz="24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DE" altLang="de-DE" sz="2800" dirty="0" smtClean="0">
                <a:latin typeface="DIN Next LT Pro" pitchFamily="34" charset="0"/>
                <a:cs typeface="Arial" pitchFamily="34" charset="0"/>
              </a:rPr>
              <a:t> </a:t>
            </a: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CH" altLang="de-DE" sz="2800" dirty="0" smtClean="0">
                <a:solidFill>
                  <a:srgbClr val="DB5025"/>
                </a:solidFill>
                <a:latin typeface="DIN Next LT Pro" pitchFamily="34" charset="0"/>
                <a:ea typeface="MS Mincho" pitchFamily="49" charset="-128"/>
              </a:rPr>
              <a:t>Die Ewige</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setzt die Lebenskraft </a:t>
            </a:r>
            <a:r>
              <a:rPr lang="de-CH" altLang="de-DE" sz="2800" dirty="0" smtClean="0">
                <a:solidFill>
                  <a:schemeClr val="accent1"/>
                </a:solidFill>
                <a:latin typeface="DIN Next LT Pro" pitchFamily="34" charset="0"/>
                <a:ea typeface="MS Mincho" pitchFamily="49" charset="-128"/>
              </a:rPr>
              <a:t>derer</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frei,</a:t>
            </a:r>
            <a:r>
              <a:rPr lang="de-CH" altLang="de-DE" sz="2800" dirty="0" smtClean="0">
                <a:latin typeface="DIN Next LT Pro" pitchFamily="34" charset="0"/>
                <a:ea typeface="MS Mincho" pitchFamily="49" charset="-128"/>
              </a:rPr>
              <a:t> </a:t>
            </a:r>
            <a:br>
              <a:rPr lang="de-CH" altLang="de-DE" sz="2800" dirty="0" smtClean="0">
                <a:latin typeface="DIN Next LT Pro" pitchFamily="34" charset="0"/>
                <a:ea typeface="MS Mincho" pitchFamily="49" charset="-128"/>
              </a:rPr>
            </a:br>
            <a:r>
              <a:rPr lang="de-CH" altLang="de-DE" sz="2800" dirty="0" smtClean="0">
                <a:solidFill>
                  <a:schemeClr val="accent1"/>
                </a:solidFill>
                <a:latin typeface="DIN Next LT Pro" pitchFamily="34" charset="0"/>
                <a:ea typeface="MS Mincho" pitchFamily="49" charset="-128"/>
              </a:rPr>
              <a:t>die</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ihr</a:t>
            </a:r>
            <a:r>
              <a:rPr lang="de-CH" altLang="de-DE" sz="2800" dirty="0" smtClean="0">
                <a:latin typeface="DIN Next LT Pro" pitchFamily="34" charset="0"/>
                <a:ea typeface="MS Mincho" pitchFamily="49" charset="-128"/>
              </a:rPr>
              <a:t> </a:t>
            </a:r>
            <a:r>
              <a:rPr lang="de-CH" altLang="de-DE" sz="2800" dirty="0" smtClean="0">
                <a:solidFill>
                  <a:schemeClr val="accent1"/>
                </a:solidFill>
                <a:latin typeface="DIN Next LT Pro" pitchFamily="34" charset="0"/>
                <a:ea typeface="MS Mincho" pitchFamily="49" charset="-128"/>
              </a:rPr>
              <a:t>dienen</a:t>
            </a:r>
            <a:r>
              <a:rPr lang="de-CH" altLang="de-DE" sz="2800" dirty="0" smtClean="0">
                <a:solidFill>
                  <a:schemeClr val="bg1">
                    <a:lumMod val="10000"/>
                  </a:schemeClr>
                </a:solidFill>
                <a:latin typeface="DIN Next LT Pro" pitchFamily="34" charset="0"/>
                <a:ea typeface="MS Mincho" pitchFamily="49" charset="-128"/>
              </a:rPr>
              <a:t>. Keine Schuld auf sich laden werden </a:t>
            </a:r>
            <a:r>
              <a:rPr lang="de-CH" altLang="de-DE" sz="2800" dirty="0" smtClean="0">
                <a:solidFill>
                  <a:srgbClr val="CC66FF"/>
                </a:solidFill>
                <a:latin typeface="DIN Next LT Pro" pitchFamily="34" charset="0"/>
                <a:ea typeface="MS Mincho" pitchFamily="49" charset="-128"/>
              </a:rPr>
              <a:t>alle</a:t>
            </a:r>
            <a:r>
              <a:rPr lang="de-CH" altLang="de-DE" sz="2800" dirty="0" smtClean="0">
                <a:solidFill>
                  <a:schemeClr val="bg1">
                    <a:lumMod val="10000"/>
                  </a:schemeClr>
                </a:solidFill>
                <a:latin typeface="DIN Next LT Pro" pitchFamily="34" charset="0"/>
                <a:ea typeface="MS Mincho" pitchFamily="49" charset="-128"/>
              </a:rPr>
              <a:t>, </a:t>
            </a:r>
            <a:r>
              <a:rPr lang="de-CH" altLang="de-DE" sz="2800" dirty="0" smtClean="0">
                <a:solidFill>
                  <a:srgbClr val="CC66FF"/>
                </a:solidFill>
                <a:latin typeface="DIN Next LT Pro" pitchFamily="34" charset="0"/>
                <a:ea typeface="MS Mincho" pitchFamily="49" charset="-128"/>
              </a:rPr>
              <a:t>die</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sich in ihr bergen. </a:t>
            </a:r>
            <a:br>
              <a:rPr lang="de-CH" altLang="de-DE" sz="2800" dirty="0" smtClean="0">
                <a:solidFill>
                  <a:schemeClr val="bg1">
                    <a:lumMod val="10000"/>
                  </a:schemeClr>
                </a:solidFill>
                <a:latin typeface="DIN Next LT Pro" pitchFamily="34" charset="0"/>
                <a:ea typeface="MS Mincho" pitchFamily="49" charset="-128"/>
              </a:rPr>
            </a:br>
            <a:r>
              <a:rPr lang="de-CH" altLang="de-DE" sz="2400" dirty="0" smtClean="0">
                <a:solidFill>
                  <a:schemeClr val="bg1">
                    <a:lumMod val="10000"/>
                  </a:schemeClr>
                </a:solidFill>
                <a:latin typeface="DIN Next LT Pro" pitchFamily="34" charset="0"/>
                <a:ea typeface="MS Mincho" pitchFamily="49" charset="-128"/>
              </a:rPr>
              <a:t>(Bibel in gerechter Sprache)</a:t>
            </a:r>
            <a:r>
              <a:rPr lang="de-CH" altLang="de-DE" sz="2400" dirty="0" smtClean="0">
                <a:solidFill>
                  <a:schemeClr val="bg1">
                    <a:lumMod val="10000"/>
                  </a:schemeClr>
                </a:solidFill>
                <a:latin typeface="DIN Next LT Pro" pitchFamily="34" charset="0"/>
                <a:cs typeface="Arial" pitchFamily="34" charset="0"/>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1750"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Ps 34,23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250825" y="1484313"/>
            <a:ext cx="8642350" cy="5373687"/>
          </a:xfrm>
        </p:spPr>
        <p:txBody>
          <a:bodyPr/>
          <a:lstStyle/>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ea typeface="MS Mincho" pitchFamily="49" charset="-128"/>
              </a:rPr>
              <a:t>Es ist ja kein Unterschied zwischen </a:t>
            </a:r>
            <a:r>
              <a:rPr lang="de-CH" altLang="de-DE" sz="2800" dirty="0" smtClean="0">
                <a:solidFill>
                  <a:srgbClr val="DB5025"/>
                </a:solidFill>
                <a:latin typeface="DIN Next LT Pro" pitchFamily="34" charset="0"/>
                <a:ea typeface="MS Mincho" pitchFamily="49" charset="-128"/>
              </a:rPr>
              <a:t>Juden</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und </a:t>
            </a:r>
            <a:r>
              <a:rPr lang="de-CH" altLang="de-DE" sz="2800" dirty="0" smtClean="0">
                <a:solidFill>
                  <a:srgbClr val="DB5025"/>
                </a:solidFill>
                <a:latin typeface="DIN Next LT Pro" pitchFamily="34" charset="0"/>
                <a:ea typeface="MS Mincho" pitchFamily="49" charset="-128"/>
              </a:rPr>
              <a:t>Griechen</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 </a:t>
            </a:r>
            <a:r>
              <a:rPr lang="de-CH" altLang="de-DE" sz="2400" dirty="0" smtClean="0">
                <a:solidFill>
                  <a:schemeClr val="bg1">
                    <a:lumMod val="10000"/>
                  </a:schemeClr>
                </a:solidFill>
                <a:latin typeface="DIN Next LT Pro" pitchFamily="34" charset="0"/>
                <a:ea typeface="MS Mincho" pitchFamily="49" charset="-128"/>
              </a:rPr>
              <a:t>(Zürcher Bibel 2007)</a:t>
            </a:r>
          </a:p>
          <a:p>
            <a:pPr eaLnBrk="1" hangingPunct="1">
              <a:lnSpc>
                <a:spcPct val="60000"/>
              </a:lnSpc>
              <a:buFontTx/>
              <a:buNone/>
              <a:defRPr/>
            </a:pP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ea typeface="MS Mincho" pitchFamily="49" charset="-128"/>
              </a:rPr>
              <a:t>Es ist ja kein Unterschied zwischen </a:t>
            </a:r>
            <a:r>
              <a:rPr lang="de-CH" altLang="de-DE" sz="2800" dirty="0" smtClean="0">
                <a:solidFill>
                  <a:srgbClr val="DB5025"/>
                </a:solidFill>
                <a:latin typeface="DIN Next LT Pro" pitchFamily="34" charset="0"/>
                <a:ea typeface="MS Mincho" pitchFamily="49" charset="-128"/>
              </a:rPr>
              <a:t>jüdischer</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und</a:t>
            </a:r>
            <a:r>
              <a:rPr lang="de-CH" altLang="de-DE" sz="2800" dirty="0" smtClean="0">
                <a:latin typeface="DIN Next LT Pro" pitchFamily="34" charset="0"/>
                <a:ea typeface="MS Mincho" pitchFamily="49" charset="-128"/>
              </a:rPr>
              <a:t> </a:t>
            </a:r>
            <a:r>
              <a:rPr lang="de-CH" altLang="de-DE" sz="2800" dirty="0" smtClean="0">
                <a:solidFill>
                  <a:srgbClr val="DB5025"/>
                </a:solidFill>
                <a:latin typeface="DIN Next LT Pro" pitchFamily="34" charset="0"/>
                <a:ea typeface="MS Mincho" pitchFamily="49" charset="-128"/>
              </a:rPr>
              <a:t>griechischer Herkunft</a:t>
            </a:r>
            <a:r>
              <a:rPr lang="de-CH" altLang="de-DE" sz="2800" dirty="0" smtClean="0">
                <a:latin typeface="DIN Next LT Pro" pitchFamily="34" charset="0"/>
                <a:ea typeface="MS Mincho" pitchFamily="49" charset="-128"/>
              </a:rPr>
              <a:t> </a:t>
            </a:r>
            <a:r>
              <a:rPr lang="de-CH" altLang="de-DE" sz="2400" dirty="0" smtClean="0">
                <a:solidFill>
                  <a:schemeClr val="bg1">
                    <a:lumMod val="10000"/>
                  </a:schemeClr>
                </a:solidFill>
                <a:latin typeface="DIN Next LT Pro" pitchFamily="34" charset="0"/>
                <a:ea typeface="MS Mincho" pitchFamily="49" charset="-128"/>
              </a:rPr>
              <a:t>(Feministische Lesegruppe)</a:t>
            </a:r>
            <a:endParaRPr lang="de-DE" altLang="de-DE" sz="24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60000"/>
              </a:lnSpc>
              <a:buFontTx/>
              <a:buNone/>
              <a:defRPr/>
            </a:pPr>
            <a:r>
              <a:rPr lang="de-CH" altLang="de-DE" sz="2800" dirty="0" smtClean="0">
                <a:latin typeface="DIN Next LT Pro" pitchFamily="34" charset="0"/>
                <a:ea typeface="MS Mincho" pitchFamily="49" charset="-128"/>
              </a:rPr>
              <a:t> </a:t>
            </a: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ea typeface="MS Mincho" pitchFamily="49" charset="-128"/>
              </a:rPr>
              <a:t>Deshalb gibt es keinen Unterschied zwischen </a:t>
            </a:r>
            <a:r>
              <a:rPr lang="de-CH" altLang="de-DE" sz="2800" dirty="0" smtClean="0">
                <a:solidFill>
                  <a:srgbClr val="DB5025"/>
                </a:solidFill>
                <a:latin typeface="DIN Next LT Pro" pitchFamily="34" charset="0"/>
                <a:ea typeface="MS Mincho" pitchFamily="49" charset="-128"/>
              </a:rPr>
              <a:t>jüdischen</a:t>
            </a:r>
            <a:r>
              <a:rPr lang="de-CH" altLang="de-DE" sz="2800" dirty="0" smtClean="0">
                <a:latin typeface="DIN Next LT Pro" pitchFamily="34" charset="0"/>
                <a:ea typeface="MS Mincho" pitchFamily="49" charset="-128"/>
              </a:rPr>
              <a:t> </a:t>
            </a:r>
            <a:r>
              <a:rPr lang="de-CH" altLang="de-DE" sz="2800" dirty="0" smtClean="0">
                <a:solidFill>
                  <a:schemeClr val="bg1">
                    <a:lumMod val="10000"/>
                  </a:schemeClr>
                </a:solidFill>
                <a:latin typeface="DIN Next LT Pro" pitchFamily="34" charset="0"/>
                <a:ea typeface="MS Mincho" pitchFamily="49" charset="-128"/>
              </a:rPr>
              <a:t>und </a:t>
            </a:r>
            <a:r>
              <a:rPr lang="de-CH" altLang="de-DE" sz="2800" dirty="0" smtClean="0">
                <a:solidFill>
                  <a:srgbClr val="DB5025"/>
                </a:solidFill>
                <a:latin typeface="DIN Next LT Pro" pitchFamily="34" charset="0"/>
                <a:ea typeface="MS Mincho" pitchFamily="49" charset="-128"/>
              </a:rPr>
              <a:t>griechischen Menschen</a:t>
            </a:r>
            <a:r>
              <a:rPr lang="de-CH" altLang="de-DE" sz="2800" dirty="0" smtClean="0">
                <a:latin typeface="DIN Next LT Pro" pitchFamily="34" charset="0"/>
                <a:ea typeface="MS Mincho" pitchFamily="49" charset="-128"/>
              </a:rPr>
              <a:t> </a:t>
            </a:r>
            <a:br>
              <a:rPr lang="de-CH" altLang="de-DE" sz="2800" dirty="0" smtClean="0">
                <a:latin typeface="DIN Next LT Pro" pitchFamily="34" charset="0"/>
                <a:ea typeface="MS Mincho" pitchFamily="49" charset="-128"/>
              </a:rPr>
            </a:br>
            <a:r>
              <a:rPr lang="de-CH" altLang="de-DE" sz="2400" dirty="0" smtClean="0">
                <a:solidFill>
                  <a:schemeClr val="bg1">
                    <a:lumMod val="10000"/>
                  </a:schemeClr>
                </a:solidFill>
                <a:latin typeface="DIN Next LT Pro" pitchFamily="34" charset="0"/>
                <a:ea typeface="MS Mincho" pitchFamily="49" charset="-128"/>
              </a:rPr>
              <a:t>(Bibel in gerechter Sprache)</a:t>
            </a:r>
            <a:endParaRPr lang="de-DE" altLang="de-DE" sz="2400" dirty="0" smtClean="0">
              <a:solidFill>
                <a:schemeClr val="bg1">
                  <a:lumMod val="10000"/>
                </a:schemeClr>
              </a:solidFill>
              <a:latin typeface="DIN Next LT Pro" pitchFamily="34" charset="0"/>
              <a:ea typeface="MS Mincho" pitchFamily="49" charset="-128"/>
            </a:endParaRP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2774"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Röm 10,12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1"/>
          <p:cNvSpPr txBox="1">
            <a:spLocks noChangeArrowheads="1"/>
          </p:cNvSpPr>
          <p:nvPr/>
        </p:nvSpPr>
        <p:spPr bwMode="auto">
          <a:xfrm>
            <a:off x="250825" y="3894138"/>
            <a:ext cx="324167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chemeClr val="bg1">
                    <a:lumMod val="10000"/>
                  </a:schemeClr>
                </a:solidFill>
                <a:latin typeface="DIN Next LT Pro Medium" panose="020B0603020203050203" pitchFamily="34" charset="0"/>
              </a:rPr>
              <a:t>2007</a:t>
            </a:r>
          </a:p>
          <a:p>
            <a:pPr>
              <a:spcBef>
                <a:spcPct val="0"/>
              </a:spcBef>
              <a:buFontTx/>
              <a:buNone/>
              <a:defRPr/>
            </a:pPr>
            <a:r>
              <a:rPr lang="de-CH" altLang="de-DE" sz="1400" dirty="0" smtClean="0">
                <a:solidFill>
                  <a:schemeClr val="bg1">
                    <a:lumMod val="10000"/>
                  </a:schemeClr>
                </a:solidFill>
                <a:latin typeface="DIN Next LT Pro" panose="020B0503020203050203" pitchFamily="34" charset="0"/>
              </a:rPr>
              <a:t>	</a:t>
            </a:r>
          </a:p>
          <a:p>
            <a:pPr>
              <a:spcBef>
                <a:spcPct val="0"/>
              </a:spcBef>
              <a:buFontTx/>
              <a:buNone/>
              <a:defRPr/>
            </a:pPr>
            <a:r>
              <a:rPr lang="de-CH" altLang="de-DE" sz="2800" dirty="0" smtClean="0">
                <a:solidFill>
                  <a:schemeClr val="bg1">
                    <a:lumMod val="10000"/>
                  </a:schemeClr>
                </a:solidFill>
                <a:latin typeface="DIN Next LT Pro" panose="020B0503020203050203" pitchFamily="34" charset="0"/>
              </a:rPr>
              <a:t>Die Zürcher Bibel </a:t>
            </a:r>
            <a:br>
              <a:rPr lang="de-CH" altLang="de-DE" sz="2800" dirty="0" smtClean="0">
                <a:solidFill>
                  <a:schemeClr val="bg1">
                    <a:lumMod val="10000"/>
                  </a:schemeClr>
                </a:solidFill>
                <a:latin typeface="DIN Next LT Pro" panose="020B0503020203050203" pitchFamily="34" charset="0"/>
              </a:rPr>
            </a:br>
            <a:r>
              <a:rPr lang="de-CH" altLang="de-DE" sz="2800" dirty="0" smtClean="0">
                <a:solidFill>
                  <a:schemeClr val="bg1">
                    <a:lumMod val="10000"/>
                  </a:schemeClr>
                </a:solidFill>
                <a:latin typeface="DIN Next LT Pro" panose="020B0503020203050203" pitchFamily="34" charset="0"/>
              </a:rPr>
              <a:t>ist neu übersetzt und wird veröffentlicht.</a:t>
            </a:r>
          </a:p>
          <a:p>
            <a:pPr>
              <a:spcBef>
                <a:spcPct val="0"/>
              </a:spcBef>
              <a:buFontTx/>
              <a:buNone/>
              <a:defRPr/>
            </a:pPr>
            <a:endParaRPr lang="de-CH" altLang="de-DE" sz="2400" dirty="0" smtClean="0">
              <a:latin typeface="DIN Next LT Pro" panose="020B0503020203050203" pitchFamily="34" charset="0"/>
            </a:endParaRPr>
          </a:p>
          <a:p>
            <a:pPr>
              <a:spcBef>
                <a:spcPct val="0"/>
              </a:spcBef>
              <a:buFontTx/>
              <a:buNone/>
              <a:defRPr/>
            </a:pPr>
            <a:endParaRPr lang="de-CH" altLang="de-DE" sz="2400" dirty="0" smtClean="0">
              <a:latin typeface="DIN Next LT Pro" panose="020B0503020203050203" pitchFamily="34" charset="0"/>
            </a:endParaRPr>
          </a:p>
        </p:txBody>
      </p:sp>
      <p:pic>
        <p:nvPicPr>
          <p:cNvPr id="6147"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58888"/>
            <a:ext cx="288131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276350"/>
            <a:ext cx="15160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rafi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1276350"/>
            <a:ext cx="15509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Grafik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1262063"/>
            <a:ext cx="15636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3851275" y="3894138"/>
            <a:ext cx="5041900" cy="3262312"/>
          </a:xfrm>
          <a:prstGeom prst="rect">
            <a:avLst/>
          </a:prstGeom>
          <a:noFill/>
        </p:spPr>
        <p:txBody>
          <a:bodyPr>
            <a:spAutoFit/>
          </a:bodyPr>
          <a:lstStyle/>
          <a:p>
            <a:pPr>
              <a:defRPr/>
            </a:pPr>
            <a:r>
              <a:rPr lang="de-CH" altLang="de-DE" sz="2800" dirty="0">
                <a:solidFill>
                  <a:schemeClr val="bg1">
                    <a:lumMod val="10000"/>
                  </a:schemeClr>
                </a:solidFill>
                <a:latin typeface="DIN Next LT Pro Medium" panose="020B0603020203050203" pitchFamily="34" charset="0"/>
              </a:rPr>
              <a:t>2019</a:t>
            </a:r>
          </a:p>
          <a:p>
            <a:pPr>
              <a:defRPr/>
            </a:pPr>
            <a:r>
              <a:rPr lang="de-CH" altLang="de-DE" sz="1400" dirty="0">
                <a:latin typeface="DIN Next LT Pro" panose="020B0503020203050203" pitchFamily="34" charset="0"/>
              </a:rPr>
              <a:t>	</a:t>
            </a:r>
          </a:p>
          <a:p>
            <a:pPr>
              <a:defRPr/>
            </a:pPr>
            <a:r>
              <a:rPr lang="de-CH" altLang="de-DE" sz="2800" dirty="0">
                <a:solidFill>
                  <a:schemeClr val="bg1">
                    <a:lumMod val="10000"/>
                  </a:schemeClr>
                </a:solidFill>
                <a:latin typeface="DIN Next LT Pro" panose="020B0503020203050203" pitchFamily="34" charset="0"/>
              </a:rPr>
              <a:t>Deuterokanonische Schriften sind übersetzt in «Zürcher Manier» und erscheinen als Separata-Ausgabe und in die Zürcher Bibel integriert. </a:t>
            </a:r>
          </a:p>
          <a:p>
            <a:pPr>
              <a:defRPr/>
            </a:pPr>
            <a:endParaRPr lang="de-CH" dirty="0"/>
          </a:p>
        </p:txBody>
      </p:sp>
      <p:sp>
        <p:nvSpPr>
          <p:cNvPr id="3" name="Textfeld 2"/>
          <p:cNvSpPr txBox="1"/>
          <p:nvPr/>
        </p:nvSpPr>
        <p:spPr>
          <a:xfrm>
            <a:off x="0" y="-2"/>
            <a:ext cx="914400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6155" name="Rectangle 2"/>
          <p:cNvSpPr txBox="1">
            <a:spLocks noChangeArrowheads="1"/>
          </p:cNvSpPr>
          <p:nvPr/>
        </p:nvSpPr>
        <p:spPr bwMode="auto">
          <a:xfrm>
            <a:off x="0" y="328613"/>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Geschichte der Übersetzung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90500" y="1385888"/>
            <a:ext cx="8763000" cy="5638800"/>
          </a:xfrm>
        </p:spPr>
        <p:txBody>
          <a:bodyPr/>
          <a:lstStyle/>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Selig sind die Friedfertigen; </a:t>
            </a:r>
            <a:r>
              <a:rPr lang="de-CH" altLang="de-DE" sz="2800" dirty="0">
                <a:solidFill>
                  <a:schemeClr val="bg1">
                    <a:lumMod val="10000"/>
                  </a:schemeClr>
                </a:solidFill>
                <a:latin typeface="DIN Next LT Pro" pitchFamily="34" charset="0"/>
                <a:cs typeface="Arial" pitchFamily="34" charset="0"/>
              </a:rPr>
              <a:t/>
            </a:r>
            <a:br>
              <a:rPr lang="de-CH" altLang="de-DE" sz="2800" dirty="0">
                <a:solidFill>
                  <a:schemeClr val="bg1">
                    <a:lumMod val="10000"/>
                  </a:schemeClr>
                </a:solidFill>
                <a:latin typeface="DIN Next LT Pro" pitchFamily="34" charset="0"/>
                <a:cs typeface="Arial" pitchFamily="34" charset="0"/>
              </a:rPr>
            </a:br>
            <a:r>
              <a:rPr lang="de-CH" altLang="de-DE" sz="2800" dirty="0" smtClean="0">
                <a:solidFill>
                  <a:schemeClr val="bg1">
                    <a:lumMod val="10000"/>
                  </a:schemeClr>
                </a:solidFill>
                <a:latin typeface="DIN Next LT Pro" pitchFamily="34" charset="0"/>
                <a:cs typeface="Arial" pitchFamily="34" charset="0"/>
              </a:rPr>
              <a:t>denn sie werden </a:t>
            </a:r>
            <a:r>
              <a:rPr lang="de-CH" altLang="de-DE" sz="2800" dirty="0" smtClean="0">
                <a:solidFill>
                  <a:srgbClr val="DB5025"/>
                </a:solidFill>
                <a:latin typeface="DIN Next LT Pro" pitchFamily="34" charset="0"/>
                <a:cs typeface="Arial" pitchFamily="34" charset="0"/>
              </a:rPr>
              <a:t>Söhne Gottes</a:t>
            </a:r>
            <a:r>
              <a:rPr lang="de-CH" altLang="de-DE" sz="2800" dirty="0" smtClean="0">
                <a:latin typeface="DIN Next LT Pro" pitchFamily="34" charset="0"/>
                <a:cs typeface="Arial" pitchFamily="34" charset="0"/>
              </a:rPr>
              <a:t> </a:t>
            </a:r>
            <a:r>
              <a:rPr lang="de-CH" altLang="de-DE" sz="2800" dirty="0" smtClean="0">
                <a:solidFill>
                  <a:schemeClr val="bg1">
                    <a:lumMod val="10000"/>
                  </a:schemeClr>
                </a:solidFill>
                <a:latin typeface="DIN Next LT Pro" pitchFamily="34" charset="0"/>
                <a:cs typeface="Arial" pitchFamily="34" charset="0"/>
              </a:rPr>
              <a:t>heissen. </a:t>
            </a:r>
            <a:br>
              <a:rPr lang="de-CH" altLang="de-DE" sz="2800" dirty="0" smtClean="0">
                <a:solidFill>
                  <a:schemeClr val="bg1">
                    <a:lumMod val="10000"/>
                  </a:schemeClr>
                </a:solidFill>
                <a:latin typeface="DIN Next LT Pro" pitchFamily="34" charset="0"/>
                <a:cs typeface="Arial" pitchFamily="34" charset="0"/>
              </a:rPr>
            </a:br>
            <a:r>
              <a:rPr lang="de-CH" altLang="de-DE" sz="2400" dirty="0" smtClean="0">
                <a:solidFill>
                  <a:schemeClr val="bg1">
                    <a:lumMod val="10000"/>
                  </a:schemeClr>
                </a:solidFill>
                <a:latin typeface="DIN Next LT Pro" pitchFamily="34" charset="0"/>
                <a:cs typeface="Arial" pitchFamily="34" charset="0"/>
              </a:rPr>
              <a:t>(Zürcher Bibel 1931)</a:t>
            </a:r>
            <a:endParaRPr lang="de-DE" altLang="de-DE" sz="24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CH" altLang="de-DE" sz="2800" dirty="0" smtClean="0">
                <a:latin typeface="DIN Next LT Pro" pitchFamily="34" charset="0"/>
                <a:cs typeface="Arial" pitchFamily="34" charset="0"/>
              </a:rPr>
              <a:t> </a:t>
            </a:r>
            <a:endParaRPr lang="de-DE" altLang="de-DE" sz="2800" dirty="0" smtClean="0">
              <a:latin typeface="DIN Next LT Pro" pitchFamily="34" charset="0"/>
              <a:ea typeface="Arial Unicode MS" pitchFamily="34" charset="-128"/>
              <a:cs typeface="Arial Unicode MS" pitchFamily="34" charset="-128"/>
            </a:endParaRPr>
          </a:p>
          <a:p>
            <a:pPr marL="0" indent="0" eaLnBrk="1" hangingPunct="1">
              <a:lnSpc>
                <a:spcPct val="110000"/>
              </a:lnSpc>
              <a:buFontTx/>
              <a:buNone/>
              <a:defRPr/>
            </a:pPr>
            <a:r>
              <a:rPr lang="de-CH" altLang="de-DE" sz="2800" dirty="0" smtClean="0">
                <a:solidFill>
                  <a:schemeClr val="bg1">
                    <a:lumMod val="10000"/>
                  </a:schemeClr>
                </a:solidFill>
                <a:latin typeface="DIN Next LT Pro" pitchFamily="34" charset="0"/>
                <a:cs typeface="Arial" pitchFamily="34" charset="0"/>
              </a:rPr>
              <a:t>Selig, die Frieden stiften - sie werden </a:t>
            </a:r>
            <a:r>
              <a:rPr lang="de-CH" altLang="de-DE" sz="2800" dirty="0" smtClean="0">
                <a:solidFill>
                  <a:srgbClr val="DB5025"/>
                </a:solidFill>
                <a:latin typeface="DIN Next LT Pro" pitchFamily="34" charset="0"/>
                <a:cs typeface="Arial" pitchFamily="34" charset="0"/>
              </a:rPr>
              <a:t>Söhne </a:t>
            </a:r>
            <a:br>
              <a:rPr lang="de-CH" altLang="de-DE" sz="2800" dirty="0" smtClean="0">
                <a:solidFill>
                  <a:srgbClr val="DB5025"/>
                </a:solidFill>
                <a:latin typeface="DIN Next LT Pro" pitchFamily="34" charset="0"/>
                <a:cs typeface="Arial" pitchFamily="34" charset="0"/>
              </a:rPr>
            </a:br>
            <a:r>
              <a:rPr lang="de-CH" altLang="de-DE" sz="2800" dirty="0" smtClean="0">
                <a:solidFill>
                  <a:srgbClr val="DB5025"/>
                </a:solidFill>
                <a:latin typeface="DIN Next LT Pro" pitchFamily="34" charset="0"/>
                <a:cs typeface="Arial" pitchFamily="34" charset="0"/>
              </a:rPr>
              <a:t>und Töchter Gottes</a:t>
            </a:r>
            <a:r>
              <a:rPr lang="de-CH" altLang="de-DE" sz="2800" dirty="0" smtClean="0">
                <a:latin typeface="DIN Next LT Pro" pitchFamily="34" charset="0"/>
                <a:cs typeface="Arial" pitchFamily="34" charset="0"/>
              </a:rPr>
              <a:t> </a:t>
            </a:r>
            <a:r>
              <a:rPr lang="de-CH" altLang="de-DE" sz="2800" dirty="0" smtClean="0">
                <a:solidFill>
                  <a:schemeClr val="bg1">
                    <a:lumMod val="10000"/>
                  </a:schemeClr>
                </a:solidFill>
                <a:latin typeface="DIN Next LT Pro" pitchFamily="34" charset="0"/>
                <a:cs typeface="Arial" pitchFamily="34" charset="0"/>
              </a:rPr>
              <a:t>genannt werden. </a:t>
            </a:r>
            <a:br>
              <a:rPr lang="de-CH" altLang="de-DE" sz="2800" dirty="0" smtClean="0">
                <a:solidFill>
                  <a:schemeClr val="bg1">
                    <a:lumMod val="10000"/>
                  </a:schemeClr>
                </a:solidFill>
                <a:latin typeface="DIN Next LT Pro" pitchFamily="34" charset="0"/>
                <a:cs typeface="Arial" pitchFamily="34" charset="0"/>
              </a:rPr>
            </a:br>
            <a:r>
              <a:rPr lang="de-CH" altLang="de-DE" sz="2400" dirty="0" smtClean="0">
                <a:solidFill>
                  <a:schemeClr val="bg1">
                    <a:lumMod val="10000"/>
                  </a:schemeClr>
                </a:solidFill>
                <a:latin typeface="DIN Next LT Pro" pitchFamily="34" charset="0"/>
                <a:cs typeface="Arial" pitchFamily="34" charset="0"/>
              </a:rPr>
              <a:t>(Zürcher Bibel 2007)</a:t>
            </a:r>
            <a:endParaRPr lang="de-DE" altLang="de-DE" sz="2400" dirty="0" smtClean="0">
              <a:solidFill>
                <a:schemeClr val="bg1">
                  <a:lumMod val="10000"/>
                </a:schemeClr>
              </a:solidFill>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DE" altLang="de-DE" sz="3400" dirty="0" smtClean="0">
                <a:latin typeface="DIN Next LT Pro" pitchFamily="34" charset="0"/>
                <a:ea typeface="MS Mincho" pitchFamily="49" charset="-128"/>
              </a:rPr>
              <a:t> </a:t>
            </a:r>
            <a:endParaRPr lang="de-DE" altLang="de-DE" sz="3400" dirty="0" smtClean="0">
              <a:latin typeface="DIN Next LT Pro" pitchFamily="34" charset="0"/>
              <a:ea typeface="Arial Unicode MS" pitchFamily="34" charset="-128"/>
              <a:cs typeface="Arial Unicode MS" pitchFamily="34" charset="-128"/>
            </a:endParaRPr>
          </a:p>
          <a:p>
            <a:pPr eaLnBrk="1" hangingPunct="1">
              <a:lnSpc>
                <a:spcPct val="110000"/>
              </a:lnSpc>
              <a:buFontTx/>
              <a:buNone/>
              <a:defRPr/>
            </a:pPr>
            <a:r>
              <a:rPr lang="de-DE" altLang="de-DE" sz="3400" dirty="0" smtClean="0">
                <a:latin typeface="DIN Next LT Pro" pitchFamily="34" charset="0"/>
                <a:ea typeface="Arial Unicode MS" pitchFamily="34" charset="-128"/>
                <a:cs typeface="Arial Unicode MS" pitchFamily="34" charset="-128"/>
              </a:rPr>
              <a:t> </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3798"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Mt 5,9</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661456" y="2564904"/>
            <a:ext cx="3821088" cy="3672408"/>
          </a:xfrm>
          <a:prstGeom prst="ellipse">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defRPr/>
            </a:pPr>
            <a:r>
              <a:rPr lang="de-CH" altLang="de-DE" dirty="0" smtClean="0">
                <a:solidFill>
                  <a:srgbClr val="191919"/>
                </a:solidFill>
                <a:latin typeface="DIN Next LT Pro" pitchFamily="34" charset="0"/>
              </a:rPr>
              <a:t>Judit</a:t>
            </a:r>
          </a:p>
          <a:p>
            <a:pPr algn="ctr">
              <a:defRPr/>
            </a:pPr>
            <a:r>
              <a:rPr lang="de-CH" altLang="de-DE" dirty="0" err="1" smtClean="0">
                <a:solidFill>
                  <a:srgbClr val="191919"/>
                </a:solidFill>
                <a:latin typeface="DIN Next LT Pro" pitchFamily="34" charset="0"/>
              </a:rPr>
              <a:t>Tobit</a:t>
            </a:r>
            <a:endParaRPr lang="de-CH" altLang="de-DE" dirty="0" smtClean="0">
              <a:solidFill>
                <a:srgbClr val="191919"/>
              </a:solidFill>
              <a:latin typeface="DIN Next LT Pro" pitchFamily="34" charset="0"/>
            </a:endParaRPr>
          </a:p>
          <a:p>
            <a:pPr algn="ctr">
              <a:defRPr/>
            </a:pPr>
            <a:r>
              <a:rPr lang="de-CH" altLang="de-DE" dirty="0" smtClean="0">
                <a:solidFill>
                  <a:srgbClr val="191919"/>
                </a:solidFill>
                <a:latin typeface="DIN Next LT Pro" pitchFamily="34" charset="0"/>
              </a:rPr>
              <a:t>Baruch</a:t>
            </a:r>
          </a:p>
          <a:p>
            <a:pPr algn="ctr">
              <a:defRPr/>
            </a:pPr>
            <a:r>
              <a:rPr lang="de-CH" altLang="de-DE" dirty="0" smtClean="0">
                <a:solidFill>
                  <a:srgbClr val="191919"/>
                </a:solidFill>
                <a:latin typeface="DIN Next LT Pro" pitchFamily="34" charset="0"/>
              </a:rPr>
              <a:t>Jesus </a:t>
            </a:r>
            <a:r>
              <a:rPr lang="de-CH" altLang="de-DE" dirty="0" err="1" smtClean="0">
                <a:solidFill>
                  <a:srgbClr val="191919"/>
                </a:solidFill>
                <a:latin typeface="DIN Next LT Pro" pitchFamily="34" charset="0"/>
              </a:rPr>
              <a:t>Sirach</a:t>
            </a:r>
            <a:endParaRPr lang="de-CH" altLang="de-DE" dirty="0" smtClean="0">
              <a:solidFill>
                <a:srgbClr val="191919"/>
              </a:solidFill>
              <a:latin typeface="DIN Next LT Pro" pitchFamily="34" charset="0"/>
            </a:endParaRPr>
          </a:p>
          <a:p>
            <a:pPr algn="ctr">
              <a:defRPr/>
            </a:pPr>
            <a:r>
              <a:rPr lang="de-CH" altLang="de-DE" dirty="0" smtClean="0">
                <a:solidFill>
                  <a:srgbClr val="191919"/>
                </a:solidFill>
                <a:latin typeface="DIN Next LT Pro" pitchFamily="34" charset="0"/>
              </a:rPr>
              <a:t>Weisheit Salomos</a:t>
            </a:r>
          </a:p>
          <a:p>
            <a:pPr algn="ctr">
              <a:defRPr/>
            </a:pPr>
            <a:r>
              <a:rPr lang="de-CH" altLang="de-DE" dirty="0" smtClean="0">
                <a:solidFill>
                  <a:srgbClr val="191919"/>
                </a:solidFill>
                <a:latin typeface="DIN Next LT Pro" pitchFamily="34" charset="0"/>
              </a:rPr>
              <a:t>1. Makkabäer</a:t>
            </a:r>
          </a:p>
          <a:p>
            <a:pPr algn="ctr">
              <a:defRPr/>
            </a:pPr>
            <a:r>
              <a:rPr lang="de-CH" altLang="de-DE" dirty="0" smtClean="0">
                <a:solidFill>
                  <a:srgbClr val="191919"/>
                </a:solidFill>
                <a:latin typeface="DIN Next LT Pro" pitchFamily="34" charset="0"/>
              </a:rPr>
              <a:t>2. Makkabäer</a:t>
            </a:r>
          </a:p>
        </p:txBody>
      </p:sp>
      <p:sp>
        <p:nvSpPr>
          <p:cNvPr id="4" name="Rechteck 3"/>
          <p:cNvSpPr/>
          <p:nvPr/>
        </p:nvSpPr>
        <p:spPr>
          <a:xfrm>
            <a:off x="0" y="0"/>
            <a:ext cx="9144000" cy="17002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CH"/>
          </a:p>
        </p:txBody>
      </p:sp>
      <p:sp>
        <p:nvSpPr>
          <p:cNvPr id="5" name="Rectangle 2"/>
          <p:cNvSpPr>
            <a:spLocks noGrp="1" noChangeArrowheads="1"/>
          </p:cNvSpPr>
          <p:nvPr>
            <p:ph type="title"/>
          </p:nvPr>
        </p:nvSpPr>
        <p:spPr>
          <a:xfrm>
            <a:off x="1116013" y="-11113"/>
            <a:ext cx="7920037" cy="1711326"/>
          </a:xfrm>
        </p:spPr>
        <p:txBody>
          <a:bodyPr/>
          <a:lstStyle/>
          <a:p>
            <a:pPr algn="l" eaLnBrk="1" hangingPunct="1">
              <a:lnSpc>
                <a:spcPct val="110000"/>
              </a:lnSpc>
              <a:spcBef>
                <a:spcPts val="2400"/>
              </a:spcBef>
              <a:defRPr/>
            </a:pPr>
            <a:r>
              <a:rPr lang="de-CH" altLang="de-DE" b="1" dirty="0" smtClean="0">
                <a:solidFill>
                  <a:schemeClr val="bg1"/>
                </a:solidFill>
                <a:latin typeface="DIN Next LT Pro" pitchFamily="34" charset="0"/>
              </a:rPr>
              <a:t>Deuterokanonische Schriften</a:t>
            </a:r>
            <a:br>
              <a:rPr lang="de-CH" altLang="de-DE" b="1" dirty="0" smtClean="0">
                <a:solidFill>
                  <a:schemeClr val="bg1"/>
                </a:solidFill>
                <a:latin typeface="DIN Next LT Pro" pitchFamily="34" charset="0"/>
              </a:rPr>
            </a:br>
            <a:r>
              <a:rPr lang="de-CH" altLang="de-DE" b="1" dirty="0" smtClean="0">
                <a:solidFill>
                  <a:schemeClr val="bg1"/>
                </a:solidFill>
                <a:latin typeface="DIN Next LT Pro" pitchFamily="34" charset="0"/>
              </a:rPr>
              <a:t>in der Zürcher Bibel</a:t>
            </a:r>
          </a:p>
        </p:txBody>
      </p:sp>
      <p:sp>
        <p:nvSpPr>
          <p:cNvPr id="34823" name="Textfeld 5"/>
          <p:cNvSpPr txBox="1">
            <a:spLocks noChangeArrowheads="1"/>
          </p:cNvSpPr>
          <p:nvPr/>
        </p:nvSpPr>
        <p:spPr bwMode="auto">
          <a:xfrm>
            <a:off x="33338" y="-31750"/>
            <a:ext cx="9969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3000">
                <a:solidFill>
                  <a:schemeClr val="bg1"/>
                </a:solidFill>
                <a:latin typeface="DIN Next LT Pro Medium" pitchFamily="34" charset="0"/>
              </a:rPr>
              <a:t>2</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feld 2"/>
          <p:cNvSpPr txBox="1">
            <a:spLocks noChangeArrowheads="1"/>
          </p:cNvSpPr>
          <p:nvPr/>
        </p:nvSpPr>
        <p:spPr bwMode="auto">
          <a:xfrm>
            <a:off x="250825" y="1268413"/>
            <a:ext cx="856932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ts val="600"/>
              </a:spcBef>
            </a:pPr>
            <a:r>
              <a:rPr lang="de-CH" altLang="de-DE" sz="2800">
                <a:solidFill>
                  <a:srgbClr val="191919"/>
                </a:solidFill>
                <a:latin typeface="DIN Next LT Pro" pitchFamily="34" charset="0"/>
              </a:rPr>
              <a:t>in der Zürcher Bibel 2007: deuterokanonische Schriften zum</a:t>
            </a:r>
            <a:r>
              <a:rPr lang="de-CH" altLang="de-DE" sz="2800" b="1">
                <a:solidFill>
                  <a:srgbClr val="191919"/>
                </a:solidFill>
                <a:latin typeface="DIN Next LT Pro" pitchFamily="34" charset="0"/>
              </a:rPr>
              <a:t> Alten Testament</a:t>
            </a:r>
            <a:endParaRPr lang="de-CH" altLang="de-DE" sz="2800">
              <a:solidFill>
                <a:srgbClr val="191919"/>
              </a:solidFill>
              <a:latin typeface="DIN Next LT Pro" pitchFamily="34" charset="0"/>
            </a:endParaRPr>
          </a:p>
          <a:p>
            <a:pPr>
              <a:spcBef>
                <a:spcPts val="600"/>
              </a:spcBef>
            </a:pPr>
            <a:r>
              <a:rPr lang="de-CH" altLang="de-DE" sz="2800">
                <a:solidFill>
                  <a:srgbClr val="191919"/>
                </a:solidFill>
                <a:latin typeface="DIN Next LT Pro" pitchFamily="34" charset="0"/>
              </a:rPr>
              <a:t>Schriften aus dem antiken Judentum</a:t>
            </a:r>
          </a:p>
          <a:p>
            <a:pPr>
              <a:spcBef>
                <a:spcPts val="600"/>
              </a:spcBef>
            </a:pPr>
            <a:r>
              <a:rPr lang="de-CH" altLang="de-DE" sz="2800">
                <a:solidFill>
                  <a:srgbClr val="191919"/>
                </a:solidFill>
                <a:latin typeface="DIN Next LT Pro" pitchFamily="34" charset="0"/>
              </a:rPr>
              <a:t>in Griechisch, Aramäisch oder Hebräisch</a:t>
            </a:r>
          </a:p>
          <a:p>
            <a:pPr>
              <a:spcBef>
                <a:spcPts val="600"/>
              </a:spcBef>
            </a:pPr>
            <a:r>
              <a:rPr lang="de-CH" altLang="de-DE" sz="2800">
                <a:solidFill>
                  <a:srgbClr val="191919"/>
                </a:solidFill>
                <a:latin typeface="DIN Next LT Pro" pitchFamily="34" charset="0"/>
              </a:rPr>
              <a:t>keine vollständig erhaltenen Schriften in Hebräisch oder Aramäisch </a:t>
            </a:r>
            <a:r>
              <a:rPr lang="de-CH" altLang="de-DE" sz="2800">
                <a:solidFill>
                  <a:srgbClr val="191919"/>
                </a:solidFill>
                <a:latin typeface="DIN Next LT Pro" pitchFamily="34" charset="0"/>
                <a:sym typeface="Wingdings" pitchFamily="2" charset="2"/>
              </a:rPr>
              <a:t></a:t>
            </a:r>
            <a:r>
              <a:rPr lang="de-CH" altLang="de-DE" sz="2800">
                <a:solidFill>
                  <a:srgbClr val="191919"/>
                </a:solidFill>
                <a:latin typeface="DIN Next LT Pro" pitchFamily="34" charset="0"/>
              </a:rPr>
              <a:t>Übersetzungsgrundlage ist Fassung der Septuaginta</a:t>
            </a:r>
          </a:p>
          <a:p>
            <a:pPr>
              <a:spcBef>
                <a:spcPts val="600"/>
              </a:spcBef>
            </a:pPr>
            <a:r>
              <a:rPr lang="de-CH" altLang="de-DE" sz="2800">
                <a:solidFill>
                  <a:srgbClr val="191919"/>
                </a:solidFill>
                <a:latin typeface="DIN Next LT Pro" pitchFamily="34" charset="0"/>
              </a:rPr>
              <a:t>fanden nicht oder nur teilweise Eingang in den Kanon</a:t>
            </a:r>
          </a:p>
          <a:p>
            <a:pPr>
              <a:spcBef>
                <a:spcPts val="600"/>
              </a:spcBef>
            </a:pPr>
            <a:r>
              <a:rPr lang="de-CH" altLang="de-DE" sz="2800">
                <a:solidFill>
                  <a:srgbClr val="191919"/>
                </a:solidFill>
                <a:latin typeface="DIN Next LT Pro" pitchFamily="34" charset="0"/>
              </a:rPr>
              <a:t>Einblick ins Judentum der Zeit zwischen Altem und Neuem Testament</a:t>
            </a:r>
          </a:p>
          <a:p>
            <a:pPr algn="just">
              <a:spcBef>
                <a:spcPct val="0"/>
              </a:spcBef>
            </a:pPr>
            <a:endParaRPr lang="de-CH" altLang="de-DE" sz="2800">
              <a:solidFill>
                <a:srgbClr val="191919"/>
              </a:solidFill>
              <a:latin typeface="DIN Next LT Pro" pitchFamily="34" charset="0"/>
            </a:endParaRPr>
          </a:p>
        </p:txBody>
      </p:sp>
      <p:sp>
        <p:nvSpPr>
          <p:cNvPr id="4" name="Textfeld 3"/>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5846"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Was sind deuterokanonische Schriften?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hteck 1"/>
          <p:cNvSpPr>
            <a:spLocks noChangeArrowheads="1"/>
          </p:cNvSpPr>
          <p:nvPr/>
        </p:nvSpPr>
        <p:spPr bwMode="auto">
          <a:xfrm>
            <a:off x="250825" y="1268413"/>
            <a:ext cx="78486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ts val="600"/>
              </a:spcBef>
            </a:pPr>
            <a:r>
              <a:rPr lang="de-CH" altLang="de-DE" sz="2800">
                <a:solidFill>
                  <a:srgbClr val="191919"/>
                </a:solidFill>
                <a:latin typeface="DIN Next LT Pro" pitchFamily="34" charset="0"/>
              </a:rPr>
              <a:t>Texte, die nur in der Septuaginta (und nicht in der Hebräischen Bibel) überliefert sind</a:t>
            </a:r>
          </a:p>
          <a:p>
            <a:pPr>
              <a:spcBef>
                <a:spcPts val="600"/>
              </a:spcBef>
            </a:pPr>
            <a:r>
              <a:rPr lang="de-CH" altLang="de-DE" sz="2800">
                <a:solidFill>
                  <a:srgbClr val="191919"/>
                </a:solidFill>
                <a:latin typeface="DIN Next LT Pro" pitchFamily="34" charset="0"/>
              </a:rPr>
              <a:t>«deuterokanonisch» («deutero» = zweiter): </a:t>
            </a:r>
            <a:br>
              <a:rPr lang="de-CH" altLang="de-DE" sz="2800">
                <a:solidFill>
                  <a:srgbClr val="191919"/>
                </a:solidFill>
                <a:latin typeface="DIN Next LT Pro" pitchFamily="34" charset="0"/>
              </a:rPr>
            </a:br>
            <a:r>
              <a:rPr lang="de-CH" altLang="de-DE" sz="2800">
                <a:solidFill>
                  <a:srgbClr val="191919"/>
                </a:solidFill>
                <a:latin typeface="DIN Next LT Pro" pitchFamily="34" charset="0"/>
              </a:rPr>
              <a:t>an zweiter Stelle gegenüber den unstrittig zum Kanon gehörenden Büchern</a:t>
            </a:r>
          </a:p>
          <a:p>
            <a:pPr>
              <a:spcBef>
                <a:spcPts val="600"/>
              </a:spcBef>
            </a:pPr>
            <a:r>
              <a:rPr lang="de-CH" altLang="de-DE" sz="2800">
                <a:solidFill>
                  <a:srgbClr val="191919"/>
                </a:solidFill>
                <a:latin typeface="DIN Next LT Pro" pitchFamily="34" charset="0"/>
              </a:rPr>
              <a:t>«apokryph» (= verborgen): bedeutet aber nicht, dass die Texte nicht seit Langem übersetzt und erschlossen sind</a:t>
            </a:r>
          </a:p>
        </p:txBody>
      </p:sp>
      <p:sp>
        <p:nvSpPr>
          <p:cNvPr id="4" name="Textfeld 3"/>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6870"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Deuterokanonisch, apokryph – geheim?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feld 3"/>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7893"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smtClean="0">
                <a:solidFill>
                  <a:schemeClr val="bg1"/>
                </a:solidFill>
                <a:latin typeface="DIN Next LT Pro" pitchFamily="34" charset="0"/>
              </a:rPr>
              <a:t>Textumfang in der Zürcher Bibel</a:t>
            </a:r>
            <a:endParaRPr lang="de-CH" altLang="de-DE" sz="3600" b="1" dirty="0">
              <a:solidFill>
                <a:schemeClr val="bg1"/>
              </a:solidFill>
              <a:latin typeface="DIN Next LT Pro" pitchFamily="34" charset="0"/>
            </a:endParaRPr>
          </a:p>
        </p:txBody>
      </p:sp>
      <p:pic>
        <p:nvPicPr>
          <p:cNvPr id="6" name="Grafik 5"/>
          <p:cNvPicPr>
            <a:picLocks noChangeAspect="1"/>
          </p:cNvPicPr>
          <p:nvPr/>
        </p:nvPicPr>
        <p:blipFill>
          <a:blip r:embed="rId4"/>
          <a:stretch>
            <a:fillRect/>
          </a:stretch>
        </p:blipFill>
        <p:spPr>
          <a:xfrm>
            <a:off x="684213" y="1358900"/>
            <a:ext cx="7848600" cy="5246688"/>
          </a:xfrm>
          <a:prstGeom prst="rect">
            <a:avLst/>
          </a:prstGeom>
          <a:ln>
            <a:solidFill>
              <a:schemeClr val="bg1">
                <a:lumMod val="10000"/>
              </a:schemeClr>
            </a:solid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419475"/>
            <a:ext cx="9145588" cy="3438525"/>
          </a:xfrm>
        </p:spPr>
        <p:txBody>
          <a:bodyPr/>
          <a:lstStyle/>
          <a:p>
            <a:pPr>
              <a:tabLst>
                <a:tab pos="2686050" algn="l"/>
              </a:tabLst>
              <a:defRPr/>
            </a:pPr>
            <a:r>
              <a:rPr lang="de-CH" altLang="de-DE" sz="2400" dirty="0" smtClean="0">
                <a:solidFill>
                  <a:schemeClr val="bg1">
                    <a:lumMod val="10000"/>
                  </a:schemeClr>
                </a:solidFill>
                <a:latin typeface="DIN Next LT Pro" pitchFamily="34" charset="0"/>
              </a:rPr>
              <a:t>Abfassungszeit:	um 150 v. Chr. </a:t>
            </a:r>
          </a:p>
          <a:p>
            <a:pPr>
              <a:tabLst>
                <a:tab pos="2686050" algn="l"/>
              </a:tabLst>
              <a:defRPr/>
            </a:pPr>
            <a:r>
              <a:rPr lang="de-CH" altLang="de-DE" sz="2400" dirty="0" smtClean="0">
                <a:solidFill>
                  <a:schemeClr val="bg1">
                    <a:lumMod val="10000"/>
                  </a:schemeClr>
                </a:solidFill>
                <a:latin typeface="DIN Next LT Pro" pitchFamily="34" charset="0"/>
              </a:rPr>
              <a:t>Entstehungsort:	</a:t>
            </a:r>
            <a:r>
              <a:rPr lang="de-CH" sz="2400" dirty="0">
                <a:solidFill>
                  <a:schemeClr val="bg1">
                    <a:lumMod val="10000"/>
                  </a:schemeClr>
                </a:solidFill>
                <a:latin typeface="DIN Next LT Pro" panose="020B0503020203050203" pitchFamily="34" charset="0"/>
              </a:rPr>
              <a:t>–</a:t>
            </a:r>
            <a:r>
              <a:rPr lang="de-CH" altLang="de-DE" sz="2400" dirty="0" smtClean="0">
                <a:solidFill>
                  <a:schemeClr val="bg1">
                    <a:lumMod val="10000"/>
                  </a:schemeClr>
                </a:solidFill>
                <a:latin typeface="DIN Next LT Pro" pitchFamily="34" charset="0"/>
              </a:rPr>
              <a:t>	</a:t>
            </a:r>
          </a:p>
          <a:p>
            <a:pPr>
              <a:tabLst>
                <a:tab pos="2686050" algn="l"/>
              </a:tabLst>
              <a:defRPr/>
            </a:pPr>
            <a:r>
              <a:rPr lang="de-CH" altLang="de-DE" sz="2400" dirty="0" smtClean="0">
                <a:solidFill>
                  <a:schemeClr val="bg1">
                    <a:lumMod val="10000"/>
                  </a:schemeClr>
                </a:solidFill>
                <a:latin typeface="DIN Next LT Pro" pitchFamily="34" charset="0"/>
              </a:rPr>
              <a:t>Verfasser:	</a:t>
            </a:r>
            <a:r>
              <a:rPr lang="de-CH" sz="2400" dirty="0" smtClean="0">
                <a:solidFill>
                  <a:schemeClr val="bg1">
                    <a:lumMod val="10000"/>
                  </a:schemeClr>
                </a:solidFill>
                <a:latin typeface="DIN Next LT Pro" panose="020B0503020203050203" pitchFamily="34" charset="0"/>
              </a:rPr>
              <a:t>–</a:t>
            </a:r>
            <a:endParaRPr lang="de-CH" altLang="de-DE" sz="2400" dirty="0" smtClean="0">
              <a:solidFill>
                <a:schemeClr val="bg1">
                  <a:lumMod val="10000"/>
                </a:schemeClr>
              </a:solidFill>
              <a:latin typeface="DIN Next LT Pro" pitchFamily="34" charset="0"/>
            </a:endParaRPr>
          </a:p>
          <a:p>
            <a:pPr>
              <a:tabLst>
                <a:tab pos="2686050" algn="l"/>
              </a:tabLst>
              <a:defRPr/>
            </a:pPr>
            <a:r>
              <a:rPr lang="de-CH" altLang="de-DE" sz="2400" dirty="0" smtClean="0">
                <a:solidFill>
                  <a:schemeClr val="bg1">
                    <a:lumMod val="10000"/>
                  </a:schemeClr>
                </a:solidFill>
                <a:latin typeface="DIN Next LT Pro" pitchFamily="34" charset="0"/>
              </a:rPr>
              <a:t>Textsorten:	erzählende und poetische Texte</a:t>
            </a:r>
          </a:p>
          <a:p>
            <a:pPr>
              <a:tabLst>
                <a:tab pos="2686050" algn="l"/>
              </a:tabLst>
              <a:defRPr/>
            </a:pPr>
            <a:r>
              <a:rPr lang="de-CH" altLang="de-DE" sz="2400" dirty="0" smtClean="0">
                <a:solidFill>
                  <a:schemeClr val="bg1">
                    <a:lumMod val="10000"/>
                  </a:schemeClr>
                </a:solidFill>
                <a:latin typeface="DIN Next LT Pro" pitchFamily="34" charset="0"/>
              </a:rPr>
              <a:t>Schlüsselwörter:	</a:t>
            </a:r>
            <a:r>
              <a:rPr lang="de-CH" altLang="de-DE" sz="2400" spc="-30" dirty="0" smtClean="0">
                <a:solidFill>
                  <a:schemeClr val="bg1">
                    <a:lumMod val="10000"/>
                  </a:schemeClr>
                </a:solidFill>
                <a:latin typeface="DIN Next LT Pro" pitchFamily="34" charset="0"/>
              </a:rPr>
              <a:t>grosse Frauengestalten der Bibel, Juden unter 	</a:t>
            </a:r>
            <a:r>
              <a:rPr lang="de-CH" altLang="de-DE" sz="2400" dirty="0" smtClean="0">
                <a:solidFill>
                  <a:schemeClr val="bg1">
                    <a:lumMod val="10000"/>
                  </a:schemeClr>
                </a:solidFill>
                <a:latin typeface="DIN Next LT Pro" pitchFamily="34" charset="0"/>
              </a:rPr>
              <a:t>Fremdherrschaft, gottesfürchtiges Leben</a:t>
            </a:r>
          </a:p>
          <a:p>
            <a:pPr>
              <a:tabLst>
                <a:tab pos="2686050" algn="l"/>
              </a:tabLst>
              <a:defRPr/>
            </a:pPr>
            <a:r>
              <a:rPr lang="de-CH" altLang="de-DE" sz="2400" dirty="0" smtClean="0">
                <a:solidFill>
                  <a:schemeClr val="bg1">
                    <a:lumMod val="10000"/>
                  </a:schemeClr>
                </a:solidFill>
                <a:latin typeface="DIN Next LT Pro" pitchFamily="34" charset="0"/>
              </a:rPr>
              <a:t>Theologie:	der Gott Israels ist der alleinige Gott; </a:t>
            </a:r>
            <a:br>
              <a:rPr lang="de-CH" altLang="de-DE" sz="2400" dirty="0" smtClean="0">
                <a:solidFill>
                  <a:schemeClr val="bg1">
                    <a:lumMod val="10000"/>
                  </a:schemeClr>
                </a:solidFill>
                <a:latin typeface="DIN Next LT Pro" pitchFamily="34" charset="0"/>
              </a:rPr>
            </a:br>
            <a:r>
              <a:rPr lang="de-CH" altLang="de-DE" sz="2400" dirty="0" smtClean="0">
                <a:solidFill>
                  <a:schemeClr val="bg1">
                    <a:lumMod val="10000"/>
                  </a:schemeClr>
                </a:solidFill>
                <a:latin typeface="DIN Next LT Pro" pitchFamily="34" charset="0"/>
              </a:rPr>
              <a:t>	Hilfe für sein Volk</a:t>
            </a:r>
          </a:p>
          <a:p>
            <a:pPr>
              <a:defRPr/>
            </a:pPr>
            <a:endParaRPr lang="de-CH" altLang="de-DE" sz="1800" dirty="0" smtClean="0">
              <a:solidFill>
                <a:schemeClr val="bg1">
                  <a:lumMod val="10000"/>
                </a:schemeClr>
              </a:solidFill>
              <a:latin typeface="DIN Next LT Pro" pitchFamily="34" charset="0"/>
            </a:endParaRPr>
          </a:p>
        </p:txBody>
      </p:sp>
      <p:sp>
        <p:nvSpPr>
          <p:cNvPr id="39939" name="Textfeld 3"/>
          <p:cNvSpPr txBox="1">
            <a:spLocks noChangeArrowheads="1"/>
          </p:cNvSpPr>
          <p:nvPr/>
        </p:nvSpPr>
        <p:spPr bwMode="auto">
          <a:xfrm>
            <a:off x="250825" y="1268413"/>
            <a:ext cx="86423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2400">
                <a:solidFill>
                  <a:srgbClr val="191919"/>
                </a:solidFill>
                <a:latin typeface="DIN Next LT Pro" pitchFamily="34" charset="0"/>
              </a:rPr>
              <a:t>Der siegreiche nichtjüdische König Nebukadnezzar soll von all seinen Untertanen als Gott verehrt werden, wogegen die Juden der Stadt Betulia sich wehren. Die fromme jüdische Witwe Judit überlistet und tötet den feindlichen Feldherrn Holofernes und rettet die Juden so aus der Fremdherrschaft.   </a:t>
            </a: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39943"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smtClean="0">
                <a:solidFill>
                  <a:schemeClr val="bg1"/>
                </a:solidFill>
                <a:latin typeface="DIN Next LT Pro" pitchFamily="34" charset="0"/>
              </a:rPr>
              <a:t>Das Buch Judit</a:t>
            </a:r>
            <a:endParaRPr lang="de-CH" altLang="de-DE" sz="3600" b="1" dirty="0">
              <a:solidFill>
                <a:schemeClr val="bg1"/>
              </a:solidFill>
              <a:latin typeface="DIN Next LT Pro"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049588"/>
            <a:ext cx="8775700" cy="3646487"/>
          </a:xfrm>
        </p:spPr>
        <p:txBody>
          <a:bodyPr/>
          <a:lstStyle/>
          <a:p>
            <a:pPr>
              <a:defRPr/>
            </a:pPr>
            <a:r>
              <a:rPr lang="de-CH" altLang="de-DE" sz="2400" dirty="0">
                <a:solidFill>
                  <a:schemeClr val="bg1">
                    <a:lumMod val="10000"/>
                  </a:schemeClr>
                </a:solidFill>
                <a:latin typeface="DIN Next LT Pro" pitchFamily="34" charset="0"/>
              </a:rPr>
              <a:t>Abfassungszeit:	</a:t>
            </a:r>
            <a:r>
              <a:rPr lang="de-CH" altLang="de-DE" sz="2400" dirty="0" smtClean="0">
                <a:solidFill>
                  <a:schemeClr val="bg1">
                    <a:lumMod val="10000"/>
                  </a:schemeClr>
                </a:solidFill>
                <a:latin typeface="DIN Next LT Pro" pitchFamily="34" charset="0"/>
              </a:rPr>
              <a:t>2. Jh. v. Chr.</a:t>
            </a:r>
            <a:endParaRPr lang="de-CH" altLang="de-DE" sz="2400" dirty="0">
              <a:solidFill>
                <a:schemeClr val="bg1">
                  <a:lumMod val="10000"/>
                </a:schemeClr>
              </a:solidFill>
              <a:latin typeface="DIN Next LT Pro" pitchFamily="34" charset="0"/>
            </a:endParaRPr>
          </a:p>
          <a:p>
            <a:pPr>
              <a:defRPr/>
            </a:pPr>
            <a:r>
              <a:rPr lang="de-CH" altLang="de-DE" sz="2400" dirty="0">
                <a:solidFill>
                  <a:schemeClr val="bg1">
                    <a:lumMod val="10000"/>
                  </a:schemeClr>
                </a:solidFill>
                <a:latin typeface="DIN Next LT Pro" pitchFamily="34" charset="0"/>
              </a:rPr>
              <a:t>Entstehungsort:	</a:t>
            </a:r>
            <a:r>
              <a:rPr lang="de-CH" altLang="de-DE" sz="2400" dirty="0" smtClean="0">
                <a:solidFill>
                  <a:schemeClr val="bg1">
                    <a:lumMod val="10000"/>
                  </a:schemeClr>
                </a:solidFill>
                <a:latin typeface="DIN Next LT Pro" pitchFamily="34" charset="0"/>
              </a:rPr>
              <a:t>jüdische Diaspora</a:t>
            </a:r>
            <a:r>
              <a:rPr lang="de-CH" altLang="de-DE" sz="2400" dirty="0">
                <a:solidFill>
                  <a:schemeClr val="bg1">
                    <a:lumMod val="10000"/>
                  </a:schemeClr>
                </a:solidFill>
                <a:latin typeface="DIN Next LT Pro" pitchFamily="34" charset="0"/>
              </a:rPr>
              <a:t>	</a:t>
            </a:r>
          </a:p>
          <a:p>
            <a:pPr>
              <a:defRPr/>
            </a:pPr>
            <a:r>
              <a:rPr lang="de-CH" altLang="de-DE" sz="2400" dirty="0">
                <a:solidFill>
                  <a:schemeClr val="bg1">
                    <a:lumMod val="10000"/>
                  </a:schemeClr>
                </a:solidFill>
                <a:latin typeface="DIN Next LT Pro" pitchFamily="34" charset="0"/>
              </a:rPr>
              <a:t>Verfasser</a:t>
            </a:r>
            <a:r>
              <a:rPr lang="de-CH" altLang="de-DE" sz="2400" dirty="0" smtClean="0">
                <a:solidFill>
                  <a:schemeClr val="bg1">
                    <a:lumMod val="10000"/>
                  </a:schemeClr>
                </a:solidFill>
                <a:latin typeface="DIN Next LT Pro" pitchFamily="34" charset="0"/>
              </a:rPr>
              <a:t>:		</a:t>
            </a:r>
            <a:r>
              <a:rPr lang="de-CH" sz="2400" dirty="0" smtClean="0">
                <a:solidFill>
                  <a:schemeClr val="bg1">
                    <a:lumMod val="10000"/>
                  </a:schemeClr>
                </a:solidFill>
                <a:latin typeface="DIN Next LT Pro" panose="020B0503020203050203" pitchFamily="34" charset="0"/>
              </a:rPr>
              <a:t>–</a:t>
            </a:r>
            <a:endParaRPr lang="de-CH" altLang="de-DE" sz="2400" dirty="0">
              <a:solidFill>
                <a:schemeClr val="bg1">
                  <a:lumMod val="10000"/>
                </a:schemeClr>
              </a:solidFill>
              <a:latin typeface="DIN Next LT Pro" pitchFamily="34" charset="0"/>
            </a:endParaRPr>
          </a:p>
          <a:p>
            <a:pPr>
              <a:defRPr/>
            </a:pPr>
            <a:r>
              <a:rPr lang="de-CH" altLang="de-DE" sz="2400" dirty="0">
                <a:solidFill>
                  <a:schemeClr val="bg1">
                    <a:lumMod val="10000"/>
                  </a:schemeClr>
                </a:solidFill>
                <a:latin typeface="DIN Next LT Pro" pitchFamily="34" charset="0"/>
              </a:rPr>
              <a:t>Textsorten:		kunstvoll konstruierte Lehrerzählung, </a:t>
            </a:r>
            <a:r>
              <a:rPr lang="de-CH" altLang="de-DE" sz="2400" dirty="0" smtClean="0">
                <a:solidFill>
                  <a:schemeClr val="bg1">
                    <a:lumMod val="10000"/>
                  </a:schemeClr>
                </a:solidFill>
                <a:latin typeface="DIN Next LT Pro" pitchFamily="34" charset="0"/>
              </a:rPr>
              <a:t/>
            </a:r>
            <a:br>
              <a:rPr lang="de-CH" altLang="de-DE" sz="2400" dirty="0" smtClean="0">
                <a:solidFill>
                  <a:schemeClr val="bg1">
                    <a:lumMod val="10000"/>
                  </a:schemeClr>
                </a:solidFill>
                <a:latin typeface="DIN Next LT Pro" pitchFamily="34" charset="0"/>
              </a:rPr>
            </a:br>
            <a:r>
              <a:rPr lang="de-CH" altLang="de-DE" sz="2400" dirty="0" smtClean="0">
                <a:solidFill>
                  <a:schemeClr val="bg1">
                    <a:lumMod val="10000"/>
                  </a:schemeClr>
                </a:solidFill>
                <a:latin typeface="DIN Next LT Pro" pitchFamily="34" charset="0"/>
              </a:rPr>
              <a:t>			poetische </a:t>
            </a:r>
            <a:r>
              <a:rPr lang="de-CH" altLang="de-DE" sz="2400" dirty="0">
                <a:solidFill>
                  <a:schemeClr val="bg1">
                    <a:lumMod val="10000"/>
                  </a:schemeClr>
                </a:solidFill>
                <a:latin typeface="DIN Next LT Pro" pitchFamily="34" charset="0"/>
              </a:rPr>
              <a:t>Passagen</a:t>
            </a:r>
          </a:p>
          <a:p>
            <a:pPr>
              <a:defRPr/>
            </a:pPr>
            <a:r>
              <a:rPr lang="de-CH" altLang="de-DE" sz="2400" dirty="0">
                <a:solidFill>
                  <a:schemeClr val="bg1">
                    <a:lumMod val="10000"/>
                  </a:schemeClr>
                </a:solidFill>
                <a:latin typeface="DIN Next LT Pro" pitchFamily="34" charset="0"/>
              </a:rPr>
              <a:t>Schlüsselwörter:	Engel, Krankheit/Heilung, Diaspora</a:t>
            </a:r>
          </a:p>
          <a:p>
            <a:pPr>
              <a:defRPr/>
            </a:pPr>
            <a:r>
              <a:rPr lang="de-CH" altLang="de-DE" sz="2400" dirty="0">
                <a:solidFill>
                  <a:schemeClr val="bg1">
                    <a:lumMod val="10000"/>
                  </a:schemeClr>
                </a:solidFill>
                <a:latin typeface="DIN Next LT Pro" pitchFamily="34" charset="0"/>
              </a:rPr>
              <a:t>Theologie:		gottesfürchtiges Leben: Wohltätigkeit, </a:t>
            </a:r>
            <a:r>
              <a:rPr lang="de-CH" altLang="de-DE" sz="2400" dirty="0" smtClean="0">
                <a:solidFill>
                  <a:schemeClr val="bg1">
                    <a:lumMod val="10000"/>
                  </a:schemeClr>
                </a:solidFill>
                <a:latin typeface="DIN Next LT Pro" pitchFamily="34" charset="0"/>
              </a:rPr>
              <a:t/>
            </a:r>
            <a:br>
              <a:rPr lang="de-CH" altLang="de-DE" sz="2400" dirty="0" smtClean="0">
                <a:solidFill>
                  <a:schemeClr val="bg1">
                    <a:lumMod val="10000"/>
                  </a:schemeClr>
                </a:solidFill>
                <a:latin typeface="DIN Next LT Pro" pitchFamily="34" charset="0"/>
              </a:rPr>
            </a:br>
            <a:r>
              <a:rPr lang="de-CH" altLang="de-DE" sz="2400" dirty="0" smtClean="0">
                <a:solidFill>
                  <a:schemeClr val="bg1">
                    <a:lumMod val="10000"/>
                  </a:schemeClr>
                </a:solidFill>
                <a:latin typeface="DIN Next LT Pro" pitchFamily="34" charset="0"/>
              </a:rPr>
              <a:t>			familiärer </a:t>
            </a:r>
            <a:r>
              <a:rPr lang="de-CH" altLang="de-DE" sz="2400" dirty="0">
                <a:solidFill>
                  <a:schemeClr val="bg1">
                    <a:lumMod val="10000"/>
                  </a:schemeClr>
                </a:solidFill>
                <a:latin typeface="DIN Next LT Pro" pitchFamily="34" charset="0"/>
              </a:rPr>
              <a:t>Zusammenhalt, </a:t>
            </a:r>
            <a:r>
              <a:rPr lang="de-CH" altLang="de-DE" sz="2400" dirty="0" smtClean="0">
                <a:solidFill>
                  <a:schemeClr val="bg1">
                    <a:lumMod val="10000"/>
                  </a:schemeClr>
                </a:solidFill>
                <a:latin typeface="DIN Next LT Pro" pitchFamily="34" charset="0"/>
              </a:rPr>
              <a:t>Gerechtigkeit;</a:t>
            </a:r>
            <a:br>
              <a:rPr lang="de-CH" altLang="de-DE" sz="2400" dirty="0" smtClean="0">
                <a:solidFill>
                  <a:schemeClr val="bg1">
                    <a:lumMod val="10000"/>
                  </a:schemeClr>
                </a:solidFill>
                <a:latin typeface="DIN Next LT Pro" pitchFamily="34" charset="0"/>
              </a:rPr>
            </a:br>
            <a:r>
              <a:rPr lang="de-CH" altLang="de-DE" sz="2400" dirty="0" smtClean="0">
                <a:solidFill>
                  <a:schemeClr val="bg1">
                    <a:lumMod val="10000"/>
                  </a:schemeClr>
                </a:solidFill>
                <a:latin typeface="DIN Next LT Pro" pitchFamily="34" charset="0"/>
              </a:rPr>
              <a:t>			Gottes </a:t>
            </a:r>
            <a:r>
              <a:rPr lang="de-CH" altLang="de-DE" sz="2400" dirty="0">
                <a:solidFill>
                  <a:schemeClr val="bg1">
                    <a:lumMod val="10000"/>
                  </a:schemeClr>
                </a:solidFill>
                <a:latin typeface="DIN Next LT Pro" pitchFamily="34" charset="0"/>
              </a:rPr>
              <a:t>Hilfe für den </a:t>
            </a:r>
            <a:r>
              <a:rPr lang="de-CH" altLang="de-DE" sz="2400" dirty="0" smtClean="0">
                <a:solidFill>
                  <a:schemeClr val="bg1">
                    <a:lumMod val="10000"/>
                  </a:schemeClr>
                </a:solidFill>
                <a:latin typeface="DIN Next LT Pro" pitchFamily="34" charset="0"/>
              </a:rPr>
              <a:t>Einzelnen</a:t>
            </a:r>
            <a:endParaRPr lang="de-CH" altLang="de-DE" sz="2400" dirty="0">
              <a:solidFill>
                <a:schemeClr val="bg1">
                  <a:lumMod val="10000"/>
                </a:schemeClr>
              </a:solidFill>
              <a:latin typeface="DIN Next LT Pro" pitchFamily="34" charset="0"/>
            </a:endParaRPr>
          </a:p>
        </p:txBody>
      </p:sp>
      <p:sp>
        <p:nvSpPr>
          <p:cNvPr id="40963" name="Textfeld 3"/>
          <p:cNvSpPr txBox="1">
            <a:spLocks noChangeArrowheads="1"/>
          </p:cNvSpPr>
          <p:nvPr/>
        </p:nvSpPr>
        <p:spPr bwMode="auto">
          <a:xfrm>
            <a:off x="250825" y="1268413"/>
            <a:ext cx="86423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2400">
                <a:solidFill>
                  <a:srgbClr val="191919"/>
                </a:solidFill>
                <a:latin typeface="DIN Next LT Pro" pitchFamily="34" charset="0"/>
              </a:rPr>
              <a:t>Das Buch zeigt am Beispiel des in der Diaspora lebenden Tobit und seiner Familie, wie Gott einzelnen Frommen in deren persönlicher Not hilft. Von besonderer Bedeutung ist dabei die Vorstellung des Wirkens von Engeln.</a:t>
            </a: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0967"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Das Buch Tobit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789363"/>
            <a:ext cx="8893175" cy="2879725"/>
          </a:xfrm>
        </p:spPr>
        <p:txBody>
          <a:bodyPr/>
          <a:lstStyle/>
          <a:p>
            <a:pPr>
              <a:tabLst>
                <a:tab pos="2605088" algn="l"/>
              </a:tabLst>
              <a:defRPr/>
            </a:pPr>
            <a:r>
              <a:rPr lang="de-CH" altLang="de-DE" sz="2400" dirty="0">
                <a:solidFill>
                  <a:schemeClr val="bg1">
                    <a:lumMod val="10000"/>
                  </a:schemeClr>
                </a:solidFill>
                <a:latin typeface="DIN Next LT Pro" pitchFamily="34" charset="0"/>
              </a:rPr>
              <a:t>Abfassungszeit:	</a:t>
            </a:r>
            <a:r>
              <a:rPr lang="de-CH" altLang="de-DE" sz="2400" dirty="0" smtClean="0">
                <a:solidFill>
                  <a:schemeClr val="bg1">
                    <a:lumMod val="10000"/>
                  </a:schemeClr>
                </a:solidFill>
                <a:latin typeface="DIN Next LT Pro" pitchFamily="34" charset="0"/>
              </a:rPr>
              <a:t>kurz </a:t>
            </a:r>
            <a:r>
              <a:rPr lang="de-CH" altLang="de-DE" sz="2400" dirty="0">
                <a:solidFill>
                  <a:schemeClr val="bg1">
                    <a:lumMod val="10000"/>
                  </a:schemeClr>
                </a:solidFill>
                <a:latin typeface="DIN Next LT Pro" pitchFamily="34" charset="0"/>
              </a:rPr>
              <a:t>nach 163/162 v</a:t>
            </a:r>
            <a:r>
              <a:rPr lang="de-CH" altLang="de-DE" sz="2400" dirty="0" smtClean="0">
                <a:solidFill>
                  <a:schemeClr val="bg1">
                    <a:lumMod val="10000"/>
                  </a:schemeClr>
                </a:solidFill>
                <a:latin typeface="DIN Next LT Pro" pitchFamily="34" charset="0"/>
              </a:rPr>
              <a:t>. Chr</a:t>
            </a:r>
            <a:r>
              <a:rPr lang="de-CH" altLang="de-DE" sz="2400" dirty="0">
                <a:solidFill>
                  <a:schemeClr val="bg1">
                    <a:lumMod val="10000"/>
                  </a:schemeClr>
                </a:solidFill>
                <a:latin typeface="DIN Next LT Pro" pitchFamily="34" charset="0"/>
              </a:rPr>
              <a:t>.	</a:t>
            </a:r>
          </a:p>
          <a:p>
            <a:pPr>
              <a:tabLst>
                <a:tab pos="2605088" algn="l"/>
              </a:tabLst>
              <a:defRPr/>
            </a:pPr>
            <a:r>
              <a:rPr lang="de-CH" altLang="de-DE" sz="2400" dirty="0">
                <a:solidFill>
                  <a:schemeClr val="bg1">
                    <a:lumMod val="10000"/>
                  </a:schemeClr>
                </a:solidFill>
                <a:latin typeface="DIN Next LT Pro" pitchFamily="34" charset="0"/>
              </a:rPr>
              <a:t>Entstehungsort:	</a:t>
            </a:r>
            <a:r>
              <a:rPr lang="de-CH" sz="2400" dirty="0" smtClean="0">
                <a:solidFill>
                  <a:schemeClr val="bg1">
                    <a:lumMod val="10000"/>
                  </a:schemeClr>
                </a:solidFill>
                <a:latin typeface="DIN Next LT Pro" panose="020B0503020203050203" pitchFamily="34" charset="0"/>
              </a:rPr>
              <a:t>– </a:t>
            </a:r>
            <a:r>
              <a:rPr lang="de-CH" altLang="de-DE" sz="2400" dirty="0">
                <a:solidFill>
                  <a:schemeClr val="bg1">
                    <a:lumMod val="10000"/>
                  </a:schemeClr>
                </a:solidFill>
                <a:latin typeface="DIN Next LT Pro" pitchFamily="34" charset="0"/>
              </a:rPr>
              <a:t>		</a:t>
            </a:r>
          </a:p>
          <a:p>
            <a:pPr>
              <a:tabLst>
                <a:tab pos="2605088" algn="l"/>
              </a:tabLst>
              <a:defRPr/>
            </a:pPr>
            <a:r>
              <a:rPr lang="de-CH" altLang="de-DE" sz="2400" dirty="0">
                <a:solidFill>
                  <a:schemeClr val="bg1">
                    <a:lumMod val="10000"/>
                  </a:schemeClr>
                </a:solidFill>
                <a:latin typeface="DIN Next LT Pro" pitchFamily="34" charset="0"/>
              </a:rPr>
              <a:t>Verfasser</a:t>
            </a:r>
            <a:r>
              <a:rPr lang="de-CH" altLang="de-DE" sz="2400" dirty="0" smtClean="0">
                <a:solidFill>
                  <a:schemeClr val="bg1">
                    <a:lumMod val="10000"/>
                  </a:schemeClr>
                </a:solidFill>
                <a:latin typeface="DIN Next LT Pro" pitchFamily="34" charset="0"/>
              </a:rPr>
              <a:t>:	</a:t>
            </a:r>
            <a:r>
              <a:rPr lang="de-CH" sz="2400" dirty="0" smtClean="0">
                <a:solidFill>
                  <a:schemeClr val="bg1">
                    <a:lumMod val="10000"/>
                  </a:schemeClr>
                </a:solidFill>
                <a:latin typeface="DIN Next LT Pro" panose="020B0503020203050203" pitchFamily="34" charset="0"/>
              </a:rPr>
              <a:t>–</a:t>
            </a:r>
            <a:endParaRPr lang="de-CH" altLang="de-DE" sz="2400" dirty="0">
              <a:solidFill>
                <a:schemeClr val="bg1">
                  <a:lumMod val="10000"/>
                </a:schemeClr>
              </a:solidFill>
              <a:latin typeface="DIN Next LT Pro" pitchFamily="34" charset="0"/>
            </a:endParaRPr>
          </a:p>
          <a:p>
            <a:pPr>
              <a:tabLst>
                <a:tab pos="2605088" algn="l"/>
              </a:tabLst>
              <a:defRPr/>
            </a:pPr>
            <a:r>
              <a:rPr lang="de-CH" altLang="de-DE" sz="2400" dirty="0">
                <a:solidFill>
                  <a:schemeClr val="bg1">
                    <a:lumMod val="10000"/>
                  </a:schemeClr>
                </a:solidFill>
                <a:latin typeface="DIN Next LT Pro" pitchFamily="34" charset="0"/>
              </a:rPr>
              <a:t>Textsorten:	</a:t>
            </a:r>
            <a:r>
              <a:rPr lang="de-CH" altLang="de-DE" sz="2400" dirty="0" smtClean="0">
                <a:solidFill>
                  <a:schemeClr val="bg1">
                    <a:lumMod val="10000"/>
                  </a:schemeClr>
                </a:solidFill>
                <a:latin typeface="DIN Next LT Pro" pitchFamily="34" charset="0"/>
              </a:rPr>
              <a:t>vor </a:t>
            </a:r>
            <a:r>
              <a:rPr lang="de-CH" altLang="de-DE" sz="2400" dirty="0">
                <a:solidFill>
                  <a:schemeClr val="bg1">
                    <a:lumMod val="10000"/>
                  </a:schemeClr>
                </a:solidFill>
                <a:latin typeface="DIN Next LT Pro" pitchFamily="34" charset="0"/>
              </a:rPr>
              <a:t>allem poetisch strukturierte </a:t>
            </a:r>
            <a:r>
              <a:rPr lang="de-CH" altLang="de-DE" sz="2400" dirty="0" smtClean="0">
                <a:solidFill>
                  <a:schemeClr val="bg1">
                    <a:lumMod val="10000"/>
                  </a:schemeClr>
                </a:solidFill>
                <a:latin typeface="DIN Next LT Pro" pitchFamily="34" charset="0"/>
              </a:rPr>
              <a:t>Texte</a:t>
            </a:r>
            <a:endParaRPr lang="de-CH" altLang="de-DE" sz="2400" dirty="0">
              <a:solidFill>
                <a:schemeClr val="bg1">
                  <a:lumMod val="10000"/>
                </a:schemeClr>
              </a:solidFill>
              <a:latin typeface="DIN Next LT Pro" pitchFamily="34" charset="0"/>
            </a:endParaRPr>
          </a:p>
          <a:p>
            <a:pPr>
              <a:tabLst>
                <a:tab pos="2605088" algn="l"/>
              </a:tabLst>
              <a:defRPr/>
            </a:pPr>
            <a:r>
              <a:rPr lang="de-CH" altLang="de-DE" sz="2400" spc="-20" dirty="0">
                <a:solidFill>
                  <a:schemeClr val="bg1">
                    <a:lumMod val="10000"/>
                  </a:schemeClr>
                </a:solidFill>
                <a:latin typeface="DIN Next LT Pro" pitchFamily="34" charset="0"/>
              </a:rPr>
              <a:t>Schlüsselwörter</a:t>
            </a:r>
            <a:r>
              <a:rPr lang="de-CH" altLang="de-DE" sz="2400" spc="-20" dirty="0" smtClean="0">
                <a:solidFill>
                  <a:schemeClr val="bg1">
                    <a:lumMod val="10000"/>
                  </a:schemeClr>
                </a:solidFill>
                <a:latin typeface="DIN Next LT Pro" pitchFamily="34" charset="0"/>
              </a:rPr>
              <a:t>:</a:t>
            </a:r>
            <a:r>
              <a:rPr lang="de-CH" altLang="de-DE" sz="2400" dirty="0" smtClean="0">
                <a:solidFill>
                  <a:schemeClr val="bg1">
                    <a:lumMod val="10000"/>
                  </a:schemeClr>
                </a:solidFill>
                <a:latin typeface="DIN Next LT Pro" pitchFamily="34" charset="0"/>
              </a:rPr>
              <a:t>	</a:t>
            </a:r>
            <a:r>
              <a:rPr lang="de-CH" sz="2400" dirty="0" smtClean="0">
                <a:solidFill>
                  <a:schemeClr val="bg1">
                    <a:lumMod val="10000"/>
                  </a:schemeClr>
                </a:solidFill>
                <a:latin typeface="DIN Next LT Pro" panose="020B0503020203050203" pitchFamily="34" charset="0"/>
              </a:rPr>
              <a:t>–</a:t>
            </a:r>
            <a:endParaRPr lang="de-CH" altLang="de-DE" sz="2400" dirty="0">
              <a:solidFill>
                <a:schemeClr val="bg1">
                  <a:lumMod val="10000"/>
                </a:schemeClr>
              </a:solidFill>
              <a:latin typeface="DIN Next LT Pro" pitchFamily="34" charset="0"/>
            </a:endParaRPr>
          </a:p>
          <a:p>
            <a:pPr>
              <a:tabLst>
                <a:tab pos="2605088" algn="l"/>
              </a:tabLst>
              <a:defRPr/>
            </a:pPr>
            <a:r>
              <a:rPr lang="de-CH" altLang="de-DE" sz="2400" dirty="0">
                <a:solidFill>
                  <a:schemeClr val="bg1">
                    <a:lumMod val="10000"/>
                  </a:schemeClr>
                </a:solidFill>
                <a:latin typeface="DIN Next LT Pro" pitchFamily="34" charset="0"/>
              </a:rPr>
              <a:t>Theologie:	</a:t>
            </a:r>
            <a:r>
              <a:rPr lang="de-CH" altLang="de-DE" sz="2400" spc="-30" dirty="0" smtClean="0">
                <a:solidFill>
                  <a:schemeClr val="bg1">
                    <a:lumMod val="10000"/>
                  </a:schemeClr>
                </a:solidFill>
                <a:latin typeface="DIN Next LT Pro" pitchFamily="34" charset="0"/>
              </a:rPr>
              <a:t>Leben </a:t>
            </a:r>
            <a:r>
              <a:rPr lang="de-CH" altLang="de-DE" sz="2400" spc="-30" dirty="0">
                <a:solidFill>
                  <a:schemeClr val="bg1">
                    <a:lumMod val="10000"/>
                  </a:schemeClr>
                </a:solidFill>
                <a:latin typeface="DIN Next LT Pro" pitchFamily="34" charset="0"/>
              </a:rPr>
              <a:t>nach der </a:t>
            </a:r>
            <a:r>
              <a:rPr lang="de-CH" altLang="de-DE" sz="2400" spc="-30" dirty="0" smtClean="0">
                <a:solidFill>
                  <a:schemeClr val="bg1">
                    <a:lumMod val="10000"/>
                  </a:schemeClr>
                </a:solidFill>
                <a:latin typeface="DIN Next LT Pro" pitchFamily="34" charset="0"/>
              </a:rPr>
              <a:t>Tora, der Weisung (= Weisheit);</a:t>
            </a:r>
            <a:br>
              <a:rPr lang="de-CH" altLang="de-DE" sz="2400" spc="-30" dirty="0" smtClean="0">
                <a:solidFill>
                  <a:schemeClr val="bg1">
                    <a:lumMod val="10000"/>
                  </a:schemeClr>
                </a:solidFill>
                <a:latin typeface="DIN Next LT Pro" pitchFamily="34" charset="0"/>
              </a:rPr>
            </a:br>
            <a:r>
              <a:rPr lang="de-CH" altLang="de-DE" sz="2400" spc="-30" dirty="0" smtClean="0">
                <a:solidFill>
                  <a:schemeClr val="bg1">
                    <a:lumMod val="10000"/>
                  </a:schemeClr>
                </a:solidFill>
                <a:latin typeface="DIN Next LT Pro" pitchFamily="34" charset="0"/>
              </a:rPr>
              <a:t>	denen, </a:t>
            </a:r>
            <a:r>
              <a:rPr lang="de-CH" altLang="de-DE" sz="2400" spc="-30" dirty="0">
                <a:solidFill>
                  <a:schemeClr val="bg1">
                    <a:lumMod val="10000"/>
                  </a:schemeClr>
                </a:solidFill>
                <a:latin typeface="DIN Next LT Pro" pitchFamily="34" charset="0"/>
              </a:rPr>
              <a:t>die ihre Schuld bekennen, wird </a:t>
            </a:r>
            <a:r>
              <a:rPr lang="de-CH" altLang="de-DE" sz="2400" spc="-30" dirty="0" smtClean="0">
                <a:solidFill>
                  <a:schemeClr val="bg1">
                    <a:lumMod val="10000"/>
                  </a:schemeClr>
                </a:solidFill>
                <a:latin typeface="DIN Next LT Pro" pitchFamily="34" charset="0"/>
              </a:rPr>
              <a:t>geholfen</a:t>
            </a:r>
            <a:endParaRPr lang="de-CH" altLang="de-DE" sz="2400" spc="-30" dirty="0">
              <a:solidFill>
                <a:schemeClr val="bg1">
                  <a:lumMod val="10000"/>
                </a:schemeClr>
              </a:solidFill>
              <a:latin typeface="DIN Next LT Pro" pitchFamily="34" charset="0"/>
            </a:endParaRPr>
          </a:p>
        </p:txBody>
      </p:sp>
      <p:sp>
        <p:nvSpPr>
          <p:cNvPr id="41987" name="Textfeld 3"/>
          <p:cNvSpPr txBox="1">
            <a:spLocks noChangeArrowheads="1"/>
          </p:cNvSpPr>
          <p:nvPr/>
        </p:nvSpPr>
        <p:spPr bwMode="auto">
          <a:xfrm>
            <a:off x="250825" y="1268413"/>
            <a:ext cx="8642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2400">
                <a:solidFill>
                  <a:srgbClr val="191919"/>
                </a:solidFill>
                <a:latin typeface="DIN Next LT Pro" pitchFamily="34" charset="0"/>
              </a:rPr>
              <a:t>Das Buch Baruch beansprucht, von Baruch, dem Schreiber des Propheten Jeremia, verfasst worden zu sein. Seine Hauptteile sind ein Bussgebet bzw. Schuldbekenntnis, eine Mahnrede mit Blick auf die Umkehr zur Tora, zur Weisung (die mit der Weisheit gleichgesetzt wird) und eine Rede, in der die Rückkehr der Exilierten verheissen wird.</a:t>
            </a: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1991"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Das Buch Baruch</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82575" y="3498850"/>
            <a:ext cx="8682038" cy="3530600"/>
          </a:xfrm>
        </p:spPr>
        <p:txBody>
          <a:bodyPr/>
          <a:lstStyle/>
          <a:p>
            <a:pPr>
              <a:tabLst>
                <a:tab pos="2244725" algn="l"/>
              </a:tabLst>
              <a:defRPr/>
            </a:pPr>
            <a:r>
              <a:rPr lang="de-CH" altLang="de-DE" sz="1800" dirty="0" smtClean="0">
                <a:solidFill>
                  <a:schemeClr val="bg1">
                    <a:lumMod val="10000"/>
                  </a:schemeClr>
                </a:solidFill>
                <a:latin typeface="DIN Next LT Pro" pitchFamily="34" charset="0"/>
              </a:rPr>
              <a:t>Abfassungszeit:	</a:t>
            </a:r>
            <a:r>
              <a:rPr lang="de-CH" altLang="de-DE" sz="1800" dirty="0" err="1" smtClean="0">
                <a:solidFill>
                  <a:schemeClr val="bg1">
                    <a:lumMod val="10000"/>
                  </a:schemeClr>
                </a:solidFill>
                <a:latin typeface="DIN Next LT Pro" pitchFamily="34" charset="0"/>
              </a:rPr>
              <a:t>hebr</a:t>
            </a:r>
            <a:r>
              <a:rPr lang="de-CH" altLang="de-DE" sz="1800" dirty="0" err="1">
                <a:solidFill>
                  <a:schemeClr val="bg1">
                    <a:lumMod val="10000"/>
                  </a:schemeClr>
                </a:solidFill>
                <a:latin typeface="DIN Next LT Pro" pitchFamily="34" charset="0"/>
              </a:rPr>
              <a:t>.</a:t>
            </a:r>
            <a:r>
              <a:rPr lang="de-CH" altLang="de-DE" sz="1800" dirty="0">
                <a:solidFill>
                  <a:schemeClr val="bg1">
                    <a:lumMod val="10000"/>
                  </a:schemeClr>
                </a:solidFill>
                <a:latin typeface="DIN Next LT Pro" pitchFamily="34" charset="0"/>
              </a:rPr>
              <a:t> Fassung: erstes Viertel des 2. Jh</a:t>
            </a:r>
            <a:r>
              <a:rPr lang="de-CH" altLang="de-DE" sz="1800" dirty="0" smtClean="0">
                <a:solidFill>
                  <a:schemeClr val="bg1">
                    <a:lumMod val="10000"/>
                  </a:schemeClr>
                </a:solidFill>
                <a:latin typeface="DIN Next LT Pro" pitchFamily="34" charset="0"/>
              </a:rPr>
              <a:t>. v. Chr./ 		griech</a:t>
            </a:r>
            <a:r>
              <a:rPr lang="de-CH" altLang="de-DE" sz="1800" dirty="0">
                <a:solidFill>
                  <a:schemeClr val="bg1">
                    <a:lumMod val="10000"/>
                  </a:schemeClr>
                </a:solidFill>
                <a:latin typeface="DIN Next LT Pro" pitchFamily="34" charset="0"/>
              </a:rPr>
              <a:t>. Übersetzung: letztes Drittel des 2. Jh</a:t>
            </a:r>
            <a:r>
              <a:rPr lang="de-CH" altLang="de-DE" sz="1800" dirty="0" smtClean="0">
                <a:solidFill>
                  <a:schemeClr val="bg1">
                    <a:lumMod val="10000"/>
                  </a:schemeClr>
                </a:solidFill>
                <a:latin typeface="DIN Next LT Pro" pitchFamily="34" charset="0"/>
              </a:rPr>
              <a:t>. </a:t>
            </a:r>
            <a:r>
              <a:rPr lang="de-CH" altLang="de-DE" sz="1800" dirty="0">
                <a:solidFill>
                  <a:schemeClr val="bg1">
                    <a:lumMod val="10000"/>
                  </a:schemeClr>
                </a:solidFill>
                <a:latin typeface="DIN Next LT Pro" pitchFamily="34" charset="0"/>
              </a:rPr>
              <a:t>v</a:t>
            </a:r>
            <a:r>
              <a:rPr lang="de-CH" altLang="de-DE" sz="1800" dirty="0" smtClean="0">
                <a:solidFill>
                  <a:schemeClr val="bg1">
                    <a:lumMod val="10000"/>
                  </a:schemeClr>
                </a:solidFill>
                <a:latin typeface="DIN Next LT Pro" pitchFamily="34" charset="0"/>
              </a:rPr>
              <a:t>. Chr. 	(</a:t>
            </a:r>
            <a:r>
              <a:rPr lang="de-CH" altLang="de-DE" sz="1800" dirty="0">
                <a:solidFill>
                  <a:schemeClr val="bg1">
                    <a:lumMod val="10000"/>
                  </a:schemeClr>
                </a:solidFill>
                <a:latin typeface="DIN Next LT Pro" pitchFamily="34" charset="0"/>
              </a:rPr>
              <a:t>um das 38. Jahr des Königs Ptolemaios VIII.) 	</a:t>
            </a:r>
          </a:p>
          <a:p>
            <a:pPr>
              <a:tabLst>
                <a:tab pos="2244725" algn="l"/>
              </a:tabLst>
              <a:defRPr/>
            </a:pPr>
            <a:r>
              <a:rPr lang="de-CH" altLang="de-DE" sz="1800" dirty="0">
                <a:solidFill>
                  <a:schemeClr val="bg1">
                    <a:lumMod val="10000"/>
                  </a:schemeClr>
                </a:solidFill>
                <a:latin typeface="DIN Next LT Pro" pitchFamily="34" charset="0"/>
              </a:rPr>
              <a:t>Entstehungsort:	</a:t>
            </a:r>
            <a:r>
              <a:rPr lang="de-CH" altLang="de-DE" sz="1800" dirty="0" err="1">
                <a:solidFill>
                  <a:schemeClr val="bg1">
                    <a:lumMod val="10000"/>
                  </a:schemeClr>
                </a:solidFill>
                <a:latin typeface="DIN Next LT Pro" pitchFamily="34" charset="0"/>
              </a:rPr>
              <a:t>hebr.</a:t>
            </a:r>
            <a:r>
              <a:rPr lang="de-CH" altLang="de-DE" sz="1800" dirty="0">
                <a:solidFill>
                  <a:schemeClr val="bg1">
                    <a:lumMod val="10000"/>
                  </a:schemeClr>
                </a:solidFill>
                <a:latin typeface="DIN Next LT Pro" pitchFamily="34" charset="0"/>
              </a:rPr>
              <a:t> Fassung: Jerusalem / </a:t>
            </a:r>
            <a:r>
              <a:rPr lang="de-CH" altLang="de-DE" sz="1800" dirty="0" smtClean="0">
                <a:solidFill>
                  <a:schemeClr val="bg1">
                    <a:lumMod val="10000"/>
                  </a:schemeClr>
                </a:solidFill>
                <a:latin typeface="DIN Next LT Pro" pitchFamily="34" charset="0"/>
              </a:rPr>
              <a:t>griech</a:t>
            </a:r>
            <a:r>
              <a:rPr lang="de-CH" altLang="de-DE" sz="1800" dirty="0">
                <a:solidFill>
                  <a:schemeClr val="bg1">
                    <a:lumMod val="10000"/>
                  </a:schemeClr>
                </a:solidFill>
                <a:latin typeface="DIN Next LT Pro" pitchFamily="34" charset="0"/>
              </a:rPr>
              <a:t>. Übersetzung: Alexandria	</a:t>
            </a:r>
          </a:p>
          <a:p>
            <a:pPr>
              <a:tabLst>
                <a:tab pos="2244725" algn="l"/>
              </a:tabLst>
              <a:defRPr/>
            </a:pPr>
            <a:r>
              <a:rPr lang="de-CH" altLang="de-DE" sz="1800" dirty="0" smtClean="0">
                <a:solidFill>
                  <a:schemeClr val="bg1">
                    <a:lumMod val="10000"/>
                  </a:schemeClr>
                </a:solidFill>
                <a:latin typeface="DIN Next LT Pro" pitchFamily="34" charset="0"/>
              </a:rPr>
              <a:t>Verfasser:	</a:t>
            </a:r>
            <a:r>
              <a:rPr lang="de-CH" altLang="de-DE" sz="1800" dirty="0" err="1" smtClean="0">
                <a:solidFill>
                  <a:schemeClr val="bg1">
                    <a:lumMod val="10000"/>
                  </a:schemeClr>
                </a:solidFill>
                <a:latin typeface="DIN Next LT Pro" pitchFamily="34" charset="0"/>
              </a:rPr>
              <a:t>hebr</a:t>
            </a:r>
            <a:r>
              <a:rPr lang="de-CH" altLang="de-DE" sz="1800" dirty="0">
                <a:solidFill>
                  <a:schemeClr val="bg1">
                    <a:lumMod val="10000"/>
                  </a:schemeClr>
                </a:solidFill>
                <a:latin typeface="DIN Next LT Pro" pitchFamily="34" charset="0"/>
              </a:rPr>
              <a:t>. Fassung: Jesus Ben </a:t>
            </a:r>
            <a:r>
              <a:rPr lang="de-CH" altLang="de-DE" sz="1800" dirty="0" err="1">
                <a:solidFill>
                  <a:schemeClr val="bg1">
                    <a:lumMod val="10000"/>
                  </a:schemeClr>
                </a:solidFill>
                <a:latin typeface="DIN Next LT Pro" pitchFamily="34" charset="0"/>
              </a:rPr>
              <a:t>Sira</a:t>
            </a:r>
            <a:r>
              <a:rPr lang="de-CH" altLang="de-DE" sz="1800" dirty="0">
                <a:solidFill>
                  <a:schemeClr val="bg1">
                    <a:lumMod val="10000"/>
                  </a:schemeClr>
                </a:solidFill>
                <a:latin typeface="DIN Next LT Pro" pitchFamily="34" charset="0"/>
              </a:rPr>
              <a:t> / </a:t>
            </a:r>
            <a:r>
              <a:rPr lang="de-CH" altLang="de-DE" sz="1800" dirty="0" smtClean="0">
                <a:solidFill>
                  <a:schemeClr val="bg1">
                    <a:lumMod val="10000"/>
                  </a:schemeClr>
                </a:solidFill>
                <a:latin typeface="DIN Next LT Pro" pitchFamily="34" charset="0"/>
              </a:rPr>
              <a:t/>
            </a:r>
            <a:br>
              <a:rPr lang="de-CH" altLang="de-DE" sz="1800" dirty="0" smtClean="0">
                <a:solidFill>
                  <a:schemeClr val="bg1">
                    <a:lumMod val="10000"/>
                  </a:schemeClr>
                </a:solidFill>
                <a:latin typeface="DIN Next LT Pro" pitchFamily="34" charset="0"/>
              </a:rPr>
            </a:br>
            <a:r>
              <a:rPr lang="de-CH" altLang="de-DE" sz="1800" dirty="0" smtClean="0">
                <a:solidFill>
                  <a:schemeClr val="bg1">
                    <a:lumMod val="10000"/>
                  </a:schemeClr>
                </a:solidFill>
                <a:latin typeface="DIN Next LT Pro" pitchFamily="34" charset="0"/>
              </a:rPr>
              <a:t>	griech</a:t>
            </a:r>
            <a:r>
              <a:rPr lang="de-CH" altLang="de-DE" sz="1800" dirty="0">
                <a:solidFill>
                  <a:schemeClr val="bg1">
                    <a:lumMod val="10000"/>
                  </a:schemeClr>
                </a:solidFill>
                <a:latin typeface="DIN Next LT Pro" pitchFamily="34" charset="0"/>
              </a:rPr>
              <a:t>. Übersetzung: dessen Enkel</a:t>
            </a:r>
          </a:p>
          <a:p>
            <a:pPr>
              <a:tabLst>
                <a:tab pos="2244725" algn="l"/>
              </a:tabLst>
              <a:defRPr/>
            </a:pPr>
            <a:r>
              <a:rPr lang="de-CH" altLang="de-DE" sz="1800" dirty="0">
                <a:solidFill>
                  <a:schemeClr val="bg1">
                    <a:lumMod val="10000"/>
                  </a:schemeClr>
                </a:solidFill>
                <a:latin typeface="DIN Next LT Pro" pitchFamily="34" charset="0"/>
              </a:rPr>
              <a:t>Textsorten:	</a:t>
            </a:r>
            <a:r>
              <a:rPr lang="de-CH" altLang="de-DE" sz="1800" dirty="0" smtClean="0">
                <a:solidFill>
                  <a:schemeClr val="bg1">
                    <a:lumMod val="10000"/>
                  </a:schemeClr>
                </a:solidFill>
                <a:latin typeface="DIN Next LT Pro" pitchFamily="34" charset="0"/>
              </a:rPr>
              <a:t>Gattungen </a:t>
            </a:r>
            <a:r>
              <a:rPr lang="de-CH" altLang="de-DE" sz="1800" dirty="0">
                <a:solidFill>
                  <a:schemeClr val="bg1">
                    <a:lumMod val="10000"/>
                  </a:schemeClr>
                </a:solidFill>
                <a:latin typeface="DIN Next LT Pro" pitchFamily="34" charset="0"/>
              </a:rPr>
              <a:t>der traditionellen </a:t>
            </a:r>
            <a:r>
              <a:rPr lang="de-CH" altLang="de-DE" sz="1800" dirty="0" smtClean="0">
                <a:solidFill>
                  <a:schemeClr val="bg1">
                    <a:lumMod val="10000"/>
                  </a:schemeClr>
                </a:solidFill>
                <a:latin typeface="DIN Next LT Pro" pitchFamily="34" charset="0"/>
              </a:rPr>
              <a:t>Weisheitsliteratur wie 	Sprüche,</a:t>
            </a:r>
            <a:br>
              <a:rPr lang="de-CH" altLang="de-DE" sz="1800" dirty="0" smtClean="0">
                <a:solidFill>
                  <a:schemeClr val="bg1">
                    <a:lumMod val="10000"/>
                  </a:schemeClr>
                </a:solidFill>
                <a:latin typeface="DIN Next LT Pro" pitchFamily="34" charset="0"/>
              </a:rPr>
            </a:br>
            <a:r>
              <a:rPr lang="de-CH" altLang="de-DE" sz="1800" dirty="0" smtClean="0">
                <a:solidFill>
                  <a:schemeClr val="bg1">
                    <a:lumMod val="10000"/>
                  </a:schemeClr>
                </a:solidFill>
                <a:latin typeface="DIN Next LT Pro" pitchFamily="34" charset="0"/>
              </a:rPr>
              <a:t>	Mahnreden</a:t>
            </a:r>
            <a:r>
              <a:rPr lang="de-CH" altLang="de-DE" sz="1800" dirty="0">
                <a:solidFill>
                  <a:schemeClr val="bg1">
                    <a:lumMod val="10000"/>
                  </a:schemeClr>
                </a:solidFill>
                <a:latin typeface="DIN Next LT Pro" pitchFamily="34" charset="0"/>
              </a:rPr>
              <a:t>, </a:t>
            </a:r>
            <a:r>
              <a:rPr lang="de-CH" altLang="de-DE" sz="1800" dirty="0" smtClean="0">
                <a:solidFill>
                  <a:schemeClr val="bg1">
                    <a:lumMod val="10000"/>
                  </a:schemeClr>
                </a:solidFill>
                <a:latin typeface="DIN Next LT Pro" pitchFamily="34" charset="0"/>
              </a:rPr>
              <a:t>Lehrgedichte, aber auch Hymnen </a:t>
            </a:r>
            <a:r>
              <a:rPr lang="de-CH" altLang="de-DE" sz="1800" dirty="0">
                <a:solidFill>
                  <a:schemeClr val="bg1">
                    <a:lumMod val="10000"/>
                  </a:schemeClr>
                </a:solidFill>
                <a:latin typeface="DIN Next LT Pro" pitchFamily="34" charset="0"/>
              </a:rPr>
              <a:t>und </a:t>
            </a:r>
            <a:r>
              <a:rPr lang="de-CH" altLang="de-DE" sz="1800" dirty="0" smtClean="0">
                <a:solidFill>
                  <a:schemeClr val="bg1">
                    <a:lumMod val="10000"/>
                  </a:schemeClr>
                </a:solidFill>
                <a:latin typeface="DIN Next LT Pro" pitchFamily="34" charset="0"/>
              </a:rPr>
              <a:t>Gebete</a:t>
            </a:r>
            <a:endParaRPr lang="de-CH" altLang="de-DE" sz="1800" dirty="0">
              <a:solidFill>
                <a:schemeClr val="bg1">
                  <a:lumMod val="10000"/>
                </a:schemeClr>
              </a:solidFill>
              <a:latin typeface="DIN Next LT Pro" pitchFamily="34" charset="0"/>
            </a:endParaRPr>
          </a:p>
          <a:p>
            <a:pPr>
              <a:tabLst>
                <a:tab pos="2244725" algn="l"/>
              </a:tabLst>
              <a:defRPr/>
            </a:pPr>
            <a:r>
              <a:rPr lang="de-CH" altLang="de-DE" sz="1800" dirty="0" smtClean="0">
                <a:solidFill>
                  <a:schemeClr val="bg1">
                    <a:lumMod val="10000"/>
                  </a:schemeClr>
                </a:solidFill>
                <a:latin typeface="DIN Next LT Pro" pitchFamily="34" charset="0"/>
              </a:rPr>
              <a:t>Theologie</a:t>
            </a:r>
            <a:r>
              <a:rPr lang="de-CH" altLang="de-DE" sz="1800" dirty="0">
                <a:solidFill>
                  <a:schemeClr val="bg1">
                    <a:lumMod val="10000"/>
                  </a:schemeClr>
                </a:solidFill>
                <a:latin typeface="DIN Next LT Pro" pitchFamily="34" charset="0"/>
              </a:rPr>
              <a:t>:	</a:t>
            </a:r>
            <a:r>
              <a:rPr lang="de-CH" altLang="de-DE" sz="1800" dirty="0" smtClean="0">
                <a:solidFill>
                  <a:schemeClr val="bg1">
                    <a:lumMod val="10000"/>
                  </a:schemeClr>
                </a:solidFill>
                <a:latin typeface="DIN Next LT Pro" pitchFamily="34" charset="0"/>
              </a:rPr>
              <a:t>Gottesfurcht </a:t>
            </a:r>
            <a:r>
              <a:rPr lang="de-CH" altLang="de-DE" sz="1800" dirty="0">
                <a:solidFill>
                  <a:schemeClr val="bg1">
                    <a:lumMod val="10000"/>
                  </a:schemeClr>
                </a:solidFill>
                <a:latin typeface="DIN Next LT Pro" pitchFamily="34" charset="0"/>
              </a:rPr>
              <a:t>vor dem Gott Israels als dem </a:t>
            </a:r>
            <a:r>
              <a:rPr lang="de-CH" altLang="de-DE" sz="1800" dirty="0" smtClean="0">
                <a:solidFill>
                  <a:schemeClr val="bg1">
                    <a:lumMod val="10000"/>
                  </a:schemeClr>
                </a:solidFill>
                <a:latin typeface="DIN Next LT Pro" pitchFamily="34" charset="0"/>
              </a:rPr>
              <a:t>alleinigen 	Gott</a:t>
            </a:r>
            <a:r>
              <a:rPr lang="de-CH" altLang="de-DE" sz="1800" dirty="0">
                <a:solidFill>
                  <a:schemeClr val="bg1">
                    <a:lumMod val="10000"/>
                  </a:schemeClr>
                </a:solidFill>
                <a:latin typeface="DIN Next LT Pro" pitchFamily="34" charset="0"/>
              </a:rPr>
              <a:t>;</a:t>
            </a:r>
            <a:r>
              <a:rPr lang="de-CH" altLang="de-DE" sz="1800" dirty="0" smtClean="0">
                <a:solidFill>
                  <a:schemeClr val="bg1">
                    <a:lumMod val="10000"/>
                  </a:schemeClr>
                </a:solidFill>
                <a:latin typeface="DIN Next LT Pro" pitchFamily="34" charset="0"/>
              </a:rPr>
              <a:t> Weisheit </a:t>
            </a:r>
            <a:r>
              <a:rPr lang="de-CH" altLang="de-DE" sz="1800" dirty="0">
                <a:solidFill>
                  <a:schemeClr val="bg1">
                    <a:lumMod val="10000"/>
                  </a:schemeClr>
                </a:solidFill>
                <a:latin typeface="DIN Next LT Pro" pitchFamily="34" charset="0"/>
              </a:rPr>
              <a:t>wird mit </a:t>
            </a:r>
            <a:r>
              <a:rPr lang="de-CH" altLang="de-DE" sz="1800" dirty="0" smtClean="0">
                <a:solidFill>
                  <a:schemeClr val="bg1">
                    <a:lumMod val="10000"/>
                  </a:schemeClr>
                </a:solidFill>
                <a:latin typeface="DIN Next LT Pro" pitchFamily="34" charset="0"/>
              </a:rPr>
              <a:t>Weisung (Tora) identifiziert</a:t>
            </a:r>
            <a:endParaRPr lang="de-CH" altLang="de-DE" sz="1800" dirty="0">
              <a:solidFill>
                <a:schemeClr val="bg1">
                  <a:lumMod val="10000"/>
                </a:schemeClr>
              </a:solidFill>
              <a:latin typeface="DIN Next LT Pro" pitchFamily="34" charset="0"/>
            </a:endParaRPr>
          </a:p>
        </p:txBody>
      </p:sp>
      <p:sp>
        <p:nvSpPr>
          <p:cNvPr id="43011" name="Textfeld 3"/>
          <p:cNvSpPr txBox="1">
            <a:spLocks noChangeArrowheads="1"/>
          </p:cNvSpPr>
          <p:nvPr/>
        </p:nvSpPr>
        <p:spPr bwMode="auto">
          <a:xfrm>
            <a:off x="250825" y="1268413"/>
            <a:ext cx="85693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2000">
                <a:solidFill>
                  <a:srgbClr val="191919"/>
                </a:solidFill>
                <a:latin typeface="DIN Next LT Pro" pitchFamily="34" charset="0"/>
              </a:rPr>
              <a:t>Das Buch zeigt die Auseinandersetzung jüdischer Weisheitslehre mit dem Hellenismus, der damaligen, ursprünglich von Griechenland ausgehenden Weltkultur. Sirach wirbt für den Gottesglauben Israels in der überlieferten Form, der sich aus seiner Sicht aber mit den geistigen Strömungen des Hellenismus verbinden lässt. Das Buch ist ein herausragendes Zeugnis einer solchen Vermittlung. </a:t>
            </a:r>
          </a:p>
        </p:txBody>
      </p:sp>
      <p:sp>
        <p:nvSpPr>
          <p:cNvPr id="7" name="Textfeld 6"/>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3015"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Das Buch Jesus Sirach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716338"/>
            <a:ext cx="8642350" cy="3025775"/>
          </a:xfrm>
        </p:spPr>
        <p:txBody>
          <a:bodyPr/>
          <a:lstStyle/>
          <a:p>
            <a:pPr>
              <a:tabLst>
                <a:tab pos="2244725" algn="l"/>
              </a:tabLst>
              <a:defRPr/>
            </a:pPr>
            <a:r>
              <a:rPr lang="de-CH" altLang="de-DE" sz="1800" dirty="0">
                <a:solidFill>
                  <a:schemeClr val="bg1">
                    <a:lumMod val="10000"/>
                  </a:schemeClr>
                </a:solidFill>
                <a:latin typeface="DIN Next LT Pro" panose="020B0503020203050203" pitchFamily="34" charset="0"/>
              </a:rPr>
              <a:t>Abfassungszeit:	</a:t>
            </a:r>
            <a:r>
              <a:rPr lang="de-CH" altLang="de-DE" sz="1800" dirty="0" smtClean="0">
                <a:solidFill>
                  <a:schemeClr val="bg1">
                    <a:lumMod val="10000"/>
                  </a:schemeClr>
                </a:solidFill>
                <a:latin typeface="DIN Next LT Pro" panose="020B0503020203050203" pitchFamily="34" charset="0"/>
              </a:rPr>
              <a:t>im </a:t>
            </a:r>
            <a:r>
              <a:rPr lang="de-CH" altLang="de-DE" sz="1800" dirty="0">
                <a:solidFill>
                  <a:schemeClr val="bg1">
                    <a:lumMod val="10000"/>
                  </a:schemeClr>
                </a:solidFill>
                <a:latin typeface="DIN Next LT Pro" panose="020B0503020203050203" pitchFamily="34" charset="0"/>
              </a:rPr>
              <a:t>Zeitraum </a:t>
            </a:r>
            <a:r>
              <a:rPr lang="de-CH" altLang="de-DE" sz="1800" dirty="0" smtClean="0">
                <a:solidFill>
                  <a:schemeClr val="bg1">
                    <a:lumMod val="10000"/>
                  </a:schemeClr>
                </a:solidFill>
                <a:latin typeface="DIN Next LT Pro" panose="020B0503020203050203" pitchFamily="34" charset="0"/>
              </a:rPr>
              <a:t>200 v. – 50 n. </a:t>
            </a:r>
            <a:r>
              <a:rPr lang="de-CH" altLang="de-DE" sz="1800" dirty="0" err="1">
                <a:solidFill>
                  <a:schemeClr val="bg1">
                    <a:lumMod val="10000"/>
                  </a:schemeClr>
                </a:solidFill>
                <a:latin typeface="DIN Next LT Pro" panose="020B0503020203050203" pitchFamily="34" charset="0"/>
              </a:rPr>
              <a:t>Chr</a:t>
            </a:r>
            <a:r>
              <a:rPr lang="de-CH" altLang="de-DE" sz="1800" dirty="0" smtClean="0">
                <a:solidFill>
                  <a:schemeClr val="bg1">
                    <a:lumMod val="10000"/>
                  </a:schemeClr>
                </a:solidFill>
                <a:latin typeface="DIN Next LT Pro" panose="020B0503020203050203" pitchFamily="34" charset="0"/>
              </a:rPr>
              <a:t>., eher </a:t>
            </a:r>
            <a:r>
              <a:rPr lang="de-CH" altLang="de-DE" sz="1800" dirty="0">
                <a:solidFill>
                  <a:schemeClr val="bg1">
                    <a:lumMod val="10000"/>
                  </a:schemeClr>
                </a:solidFill>
                <a:latin typeface="DIN Next LT Pro" panose="020B0503020203050203" pitchFamily="34" charset="0"/>
              </a:rPr>
              <a:t>jünger als älter </a:t>
            </a:r>
          </a:p>
          <a:p>
            <a:pPr>
              <a:tabLst>
                <a:tab pos="2244725" algn="l"/>
              </a:tabLst>
              <a:defRPr/>
            </a:pPr>
            <a:r>
              <a:rPr lang="de-CH" altLang="de-DE" sz="1800" dirty="0">
                <a:solidFill>
                  <a:schemeClr val="bg1">
                    <a:lumMod val="10000"/>
                  </a:schemeClr>
                </a:solidFill>
                <a:latin typeface="DIN Next LT Pro" panose="020B0503020203050203" pitchFamily="34" charset="0"/>
              </a:rPr>
              <a:t>Entstehungsort:	</a:t>
            </a:r>
            <a:r>
              <a:rPr lang="de-CH" altLang="de-DE" sz="1800" dirty="0" smtClean="0">
                <a:solidFill>
                  <a:schemeClr val="bg1">
                    <a:lumMod val="10000"/>
                  </a:schemeClr>
                </a:solidFill>
                <a:latin typeface="DIN Next LT Pro" panose="020B0503020203050203" pitchFamily="34" charset="0"/>
              </a:rPr>
              <a:t>jüdische </a:t>
            </a:r>
            <a:r>
              <a:rPr lang="de-CH" altLang="de-DE" sz="1800" dirty="0">
                <a:solidFill>
                  <a:schemeClr val="bg1">
                    <a:lumMod val="10000"/>
                  </a:schemeClr>
                </a:solidFill>
                <a:latin typeface="DIN Next LT Pro" panose="020B0503020203050203" pitchFamily="34" charset="0"/>
              </a:rPr>
              <a:t>Kolonie in Alexandria in Ägypten	</a:t>
            </a:r>
          </a:p>
          <a:p>
            <a:pPr>
              <a:tabLst>
                <a:tab pos="2244725" algn="l"/>
              </a:tabLst>
              <a:defRPr/>
            </a:pPr>
            <a:r>
              <a:rPr lang="de-CH" altLang="de-DE" sz="1800" dirty="0">
                <a:solidFill>
                  <a:schemeClr val="bg1">
                    <a:lumMod val="10000"/>
                  </a:schemeClr>
                </a:solidFill>
                <a:latin typeface="DIN Next LT Pro" panose="020B0503020203050203" pitchFamily="34" charset="0"/>
              </a:rPr>
              <a:t>Verfasser:	</a:t>
            </a:r>
            <a:r>
              <a:rPr lang="de-CH" altLang="de-DE" sz="1800" dirty="0" smtClean="0">
                <a:solidFill>
                  <a:schemeClr val="bg1">
                    <a:lumMod val="10000"/>
                  </a:schemeClr>
                </a:solidFill>
                <a:latin typeface="DIN Next LT Pro" panose="020B0503020203050203" pitchFamily="34" charset="0"/>
              </a:rPr>
              <a:t>philosophisch </a:t>
            </a:r>
            <a:r>
              <a:rPr lang="de-CH" altLang="de-DE" sz="1800" dirty="0">
                <a:solidFill>
                  <a:schemeClr val="bg1">
                    <a:lumMod val="10000"/>
                  </a:schemeClr>
                </a:solidFill>
                <a:latin typeface="DIN Next LT Pro" panose="020B0503020203050203" pitchFamily="34" charset="0"/>
              </a:rPr>
              <a:t>gebildeter Jude griechischer Sprache</a:t>
            </a:r>
          </a:p>
          <a:p>
            <a:pPr>
              <a:tabLst>
                <a:tab pos="2244725" algn="l"/>
              </a:tabLst>
              <a:defRPr/>
            </a:pPr>
            <a:r>
              <a:rPr lang="de-CH" altLang="de-DE" sz="1800" dirty="0">
                <a:solidFill>
                  <a:schemeClr val="bg1">
                    <a:lumMod val="10000"/>
                  </a:schemeClr>
                </a:solidFill>
                <a:latin typeface="DIN Next LT Pro" panose="020B0503020203050203" pitchFamily="34" charset="0"/>
              </a:rPr>
              <a:t>Textsorten:	</a:t>
            </a:r>
            <a:r>
              <a:rPr lang="de-CH" altLang="de-DE" sz="1800" dirty="0" smtClean="0">
                <a:solidFill>
                  <a:schemeClr val="bg1">
                    <a:lumMod val="10000"/>
                  </a:schemeClr>
                </a:solidFill>
                <a:latin typeface="DIN Next LT Pro" panose="020B0503020203050203" pitchFamily="34" charset="0"/>
              </a:rPr>
              <a:t>Lehrrede</a:t>
            </a:r>
            <a:r>
              <a:rPr lang="de-CH" altLang="de-DE" sz="1800" dirty="0">
                <a:solidFill>
                  <a:schemeClr val="bg1">
                    <a:lumMod val="10000"/>
                  </a:schemeClr>
                </a:solidFill>
                <a:latin typeface="DIN Next LT Pro" panose="020B0503020203050203" pitchFamily="34" charset="0"/>
              </a:rPr>
              <a:t>, Weisheitslied, Vergleich</a:t>
            </a:r>
          </a:p>
          <a:p>
            <a:pPr>
              <a:tabLst>
                <a:tab pos="2244725" algn="l"/>
              </a:tabLst>
              <a:defRPr/>
            </a:pPr>
            <a:r>
              <a:rPr lang="de-CH" altLang="de-DE" sz="1800" dirty="0">
                <a:solidFill>
                  <a:schemeClr val="bg1">
                    <a:lumMod val="10000"/>
                  </a:schemeClr>
                </a:solidFill>
                <a:latin typeface="DIN Next LT Pro" panose="020B0503020203050203" pitchFamily="34" charset="0"/>
              </a:rPr>
              <a:t>Schlüsselwörter:	Gerechtigkeit, Weisheit, Gerechter, Gottloser</a:t>
            </a:r>
          </a:p>
          <a:p>
            <a:pPr>
              <a:tabLst>
                <a:tab pos="2244725" algn="l"/>
              </a:tabLst>
              <a:defRPr/>
            </a:pPr>
            <a:r>
              <a:rPr lang="de-CH" altLang="de-DE" sz="1800" dirty="0">
                <a:solidFill>
                  <a:schemeClr val="bg1">
                    <a:lumMod val="10000"/>
                  </a:schemeClr>
                </a:solidFill>
                <a:latin typeface="DIN Next LT Pro" panose="020B0503020203050203" pitchFamily="34" charset="0"/>
              </a:rPr>
              <a:t>Theologie:	</a:t>
            </a:r>
            <a:r>
              <a:rPr lang="de-CH" altLang="de-DE" sz="1800" dirty="0" smtClean="0">
                <a:solidFill>
                  <a:schemeClr val="bg1">
                    <a:lumMod val="10000"/>
                  </a:schemeClr>
                </a:solidFill>
                <a:latin typeface="DIN Next LT Pro" panose="020B0503020203050203" pitchFamily="34" charset="0"/>
              </a:rPr>
              <a:t>Weisheit </a:t>
            </a:r>
            <a:r>
              <a:rPr lang="de-CH" altLang="de-DE" sz="1800" dirty="0">
                <a:solidFill>
                  <a:schemeClr val="bg1">
                    <a:lumMod val="10000"/>
                  </a:schemeClr>
                </a:solidFill>
                <a:latin typeface="DIN Next LT Pro" panose="020B0503020203050203" pitchFamily="34" charset="0"/>
              </a:rPr>
              <a:t>in Nähe </a:t>
            </a:r>
            <a:r>
              <a:rPr lang="de-CH" altLang="de-DE" sz="1800" dirty="0" smtClean="0">
                <a:solidFill>
                  <a:schemeClr val="bg1">
                    <a:lumMod val="10000"/>
                  </a:schemeClr>
                </a:solidFill>
                <a:latin typeface="DIN Next LT Pro" panose="020B0503020203050203" pitchFamily="34" charset="0"/>
              </a:rPr>
              <a:t>und </a:t>
            </a:r>
            <a:r>
              <a:rPr lang="de-CH" altLang="de-DE" sz="1800" dirty="0">
                <a:solidFill>
                  <a:schemeClr val="bg1">
                    <a:lumMod val="10000"/>
                  </a:schemeClr>
                </a:solidFill>
                <a:latin typeface="DIN Next LT Pro" panose="020B0503020203050203" pitchFamily="34" charset="0"/>
              </a:rPr>
              <a:t>Abgrenzung </a:t>
            </a:r>
            <a:r>
              <a:rPr lang="de-CH" altLang="de-DE" sz="1800" dirty="0" smtClean="0">
                <a:solidFill>
                  <a:schemeClr val="bg1">
                    <a:lumMod val="10000"/>
                  </a:schemeClr>
                </a:solidFill>
                <a:latin typeface="DIN Next LT Pro" panose="020B0503020203050203" pitchFamily="34" charset="0"/>
              </a:rPr>
              <a:t>zum </a:t>
            </a:r>
            <a:r>
              <a:rPr lang="de-CH" altLang="de-DE" sz="1800" dirty="0">
                <a:solidFill>
                  <a:schemeClr val="bg1">
                    <a:lumMod val="10000"/>
                  </a:schemeClr>
                </a:solidFill>
                <a:latin typeface="DIN Next LT Pro" panose="020B0503020203050203" pitchFamily="34" charset="0"/>
              </a:rPr>
              <a:t>Hellenismus</a:t>
            </a:r>
          </a:p>
          <a:p>
            <a:pPr>
              <a:tabLst>
                <a:tab pos="2244725" algn="l"/>
              </a:tabLst>
              <a:defRPr/>
            </a:pPr>
            <a:r>
              <a:rPr lang="de-CH" altLang="de-DE" sz="1800" dirty="0">
                <a:solidFill>
                  <a:schemeClr val="bg1">
                    <a:lumMod val="10000"/>
                  </a:schemeClr>
                </a:solidFill>
                <a:latin typeface="DIN Next LT Pro" panose="020B0503020203050203" pitchFamily="34" charset="0"/>
              </a:rPr>
              <a:t>Benutzung:	</a:t>
            </a:r>
            <a:r>
              <a:rPr lang="de-CH" altLang="de-DE" sz="1800" dirty="0" smtClean="0">
                <a:solidFill>
                  <a:schemeClr val="bg1">
                    <a:lumMod val="10000"/>
                  </a:schemeClr>
                </a:solidFill>
                <a:latin typeface="DIN Next LT Pro" panose="020B0503020203050203" pitchFamily="34" charset="0"/>
              </a:rPr>
              <a:t>in </a:t>
            </a:r>
            <a:r>
              <a:rPr lang="de-CH" altLang="de-DE" sz="1800" dirty="0">
                <a:solidFill>
                  <a:schemeClr val="bg1">
                    <a:lumMod val="10000"/>
                  </a:schemeClr>
                </a:solidFill>
                <a:latin typeface="DIN Next LT Pro" panose="020B0503020203050203" pitchFamily="34" charset="0"/>
              </a:rPr>
              <a:t>früher christlicher Theologie, nicht in </a:t>
            </a:r>
            <a:r>
              <a:rPr lang="de-CH" altLang="de-DE" sz="1800" dirty="0" smtClean="0">
                <a:solidFill>
                  <a:schemeClr val="bg1">
                    <a:lumMod val="10000"/>
                  </a:schemeClr>
                </a:solidFill>
                <a:latin typeface="DIN Next LT Pro" panose="020B0503020203050203" pitchFamily="34" charset="0"/>
              </a:rPr>
              <a:t>jüdischer Theologie</a:t>
            </a:r>
            <a:endParaRPr lang="de-CH" altLang="de-DE" sz="1800" dirty="0">
              <a:solidFill>
                <a:schemeClr val="bg1">
                  <a:lumMod val="10000"/>
                </a:schemeClr>
              </a:solidFill>
              <a:latin typeface="DIN Next LT Pro" panose="020B0503020203050203" pitchFamily="34" charset="0"/>
            </a:endParaRPr>
          </a:p>
          <a:p>
            <a:pPr>
              <a:tabLst>
                <a:tab pos="2244725" algn="l"/>
              </a:tabLst>
              <a:defRPr/>
            </a:pPr>
            <a:r>
              <a:rPr lang="de-CH" altLang="de-DE" sz="1800" dirty="0">
                <a:solidFill>
                  <a:schemeClr val="bg1">
                    <a:lumMod val="10000"/>
                  </a:schemeClr>
                </a:solidFill>
                <a:latin typeface="DIN Next LT Pro" panose="020B0503020203050203" pitchFamily="34" charset="0"/>
              </a:rPr>
              <a:t>Wirkung:	</a:t>
            </a:r>
            <a:r>
              <a:rPr lang="de-CH" altLang="de-DE" sz="1800" dirty="0" smtClean="0">
                <a:solidFill>
                  <a:schemeClr val="bg1">
                    <a:lumMod val="10000"/>
                  </a:schemeClr>
                </a:solidFill>
                <a:latin typeface="DIN Next LT Pro" panose="020B0503020203050203" pitchFamily="34" charset="0"/>
              </a:rPr>
              <a:t>über </a:t>
            </a:r>
            <a:r>
              <a:rPr lang="de-CH" altLang="de-DE" sz="1800" dirty="0">
                <a:solidFill>
                  <a:schemeClr val="bg1">
                    <a:lumMod val="10000"/>
                  </a:schemeClr>
                </a:solidFill>
                <a:latin typeface="DIN Next LT Pro" panose="020B0503020203050203" pitchFamily="34" charset="0"/>
              </a:rPr>
              <a:t>Schriften der Kirchenväter auf </a:t>
            </a:r>
            <a:r>
              <a:rPr lang="de-CH" altLang="de-DE" sz="1800" dirty="0" smtClean="0">
                <a:solidFill>
                  <a:schemeClr val="bg1">
                    <a:lumMod val="10000"/>
                  </a:schemeClr>
                </a:solidFill>
                <a:latin typeface="DIN Next LT Pro" panose="020B0503020203050203" pitchFamily="34" charset="0"/>
              </a:rPr>
              <a:t>Ordnungs-</a:t>
            </a:r>
            <a:br>
              <a:rPr lang="de-CH" altLang="de-DE" sz="1800" dirty="0" smtClean="0">
                <a:solidFill>
                  <a:schemeClr val="bg1">
                    <a:lumMod val="10000"/>
                  </a:schemeClr>
                </a:solidFill>
                <a:latin typeface="DIN Next LT Pro" panose="020B0503020203050203" pitchFamily="34" charset="0"/>
              </a:rPr>
            </a:br>
            <a:r>
              <a:rPr lang="de-CH" altLang="de-DE" sz="1800" dirty="0" smtClean="0">
                <a:solidFill>
                  <a:schemeClr val="bg1">
                    <a:lumMod val="10000"/>
                  </a:schemeClr>
                </a:solidFill>
                <a:latin typeface="DIN Next LT Pro" panose="020B0503020203050203" pitchFamily="34" charset="0"/>
              </a:rPr>
              <a:t>	vorstellungen </a:t>
            </a:r>
            <a:r>
              <a:rPr lang="de-CH" altLang="de-DE" sz="1800" dirty="0">
                <a:solidFill>
                  <a:schemeClr val="bg1">
                    <a:lumMod val="10000"/>
                  </a:schemeClr>
                </a:solidFill>
                <a:latin typeface="DIN Next LT Pro" panose="020B0503020203050203" pitchFamily="34" charset="0"/>
              </a:rPr>
              <a:t>im frühen und hohen Mittelalter</a:t>
            </a:r>
          </a:p>
        </p:txBody>
      </p:sp>
      <p:sp>
        <p:nvSpPr>
          <p:cNvPr id="41988" name="Textfeld 3"/>
          <p:cNvSpPr txBox="1">
            <a:spLocks noChangeArrowheads="1"/>
          </p:cNvSpPr>
          <p:nvPr/>
        </p:nvSpPr>
        <p:spPr bwMode="auto">
          <a:xfrm>
            <a:off x="250825" y="1374775"/>
            <a:ext cx="8642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000" dirty="0" smtClean="0">
                <a:solidFill>
                  <a:schemeClr val="bg1">
                    <a:lumMod val="10000"/>
                  </a:schemeClr>
                </a:solidFill>
                <a:latin typeface="DIN Next LT Pro" panose="020B0503020203050203" pitchFamily="34" charset="0"/>
              </a:rPr>
              <a:t>Das Buch ist eine Weisheitsschrift, die unter dem Namen Salomos als des idealen Königs auftritt und sich an die Herrscher der Welt richtet. Sie fordert ein Leben in Gerechtigkeit. Damit ist eine Lebensweise gemeint, die umfassend durch Gottvertrauen und Dankbarkeit bzw. durch Ablehnung von Götzendienst und Zeitgeist geprägt ist. Das Buch will griechischer Philosophie ebenbürtig die Stirn bieten.</a:t>
            </a:r>
            <a:endParaRPr lang="de-CH" altLang="de-DE" sz="2000" dirty="0">
              <a:solidFill>
                <a:schemeClr val="bg1">
                  <a:lumMod val="10000"/>
                </a:schemeClr>
              </a:solidFill>
              <a:latin typeface="DIN Next LT Pro" panose="020B0503020203050203" pitchFamily="34" charset="0"/>
            </a:endParaRP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4039"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a:solidFill>
                  <a:schemeClr val="bg1"/>
                </a:solidFill>
                <a:latin typeface="DIN Next LT Pro" pitchFamily="34" charset="0"/>
              </a:rPr>
              <a:t>Das Buch der Weisheit Salomos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feld 2"/>
          <p:cNvSpPr txBox="1">
            <a:spLocks noChangeArrowheads="1"/>
          </p:cNvSpPr>
          <p:nvPr/>
        </p:nvSpPr>
        <p:spPr bwMode="auto">
          <a:xfrm>
            <a:off x="250825" y="1484313"/>
            <a:ext cx="864235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defRPr/>
            </a:pPr>
            <a:r>
              <a:rPr lang="de-CH" altLang="de-DE" sz="2400" dirty="0" smtClean="0">
                <a:solidFill>
                  <a:srgbClr val="191919"/>
                </a:solidFill>
                <a:latin typeface="DIN Next LT Pro" panose="020B0503020203050203" pitchFamily="34" charset="0"/>
              </a:rPr>
              <a:t>Bislang enthielt die </a:t>
            </a:r>
            <a:r>
              <a:rPr lang="de-CH" altLang="de-DE" sz="2400" dirty="0" smtClean="0">
                <a:solidFill>
                  <a:srgbClr val="FF0000"/>
                </a:solidFill>
                <a:latin typeface="DIN Next LT Pro" panose="020B0503020203050203" pitchFamily="34" charset="0"/>
              </a:rPr>
              <a:t>neue</a:t>
            </a:r>
            <a:r>
              <a:rPr lang="de-CH" altLang="de-DE" sz="2400" dirty="0" smtClean="0">
                <a:solidFill>
                  <a:srgbClr val="191919"/>
                </a:solidFill>
                <a:latin typeface="DIN Next LT Pro" panose="020B0503020203050203" pitchFamily="34" charset="0"/>
              </a:rPr>
              <a:t> Übersetzung der Zürcher Bibel keine deuterokanonischen bzw. apokryphen Schriften.</a:t>
            </a:r>
          </a:p>
          <a:p>
            <a:pPr marL="0" indent="0">
              <a:spcBef>
                <a:spcPct val="0"/>
              </a:spcBef>
              <a:buFontTx/>
              <a:buNone/>
              <a:defRPr/>
            </a:pPr>
            <a:r>
              <a:rPr lang="de-CH" altLang="de-DE" sz="2400" dirty="0" smtClean="0">
                <a:solidFill>
                  <a:srgbClr val="191919"/>
                </a:solidFill>
                <a:latin typeface="DIN Next LT Pro" panose="020B0503020203050203" pitchFamily="34" charset="0"/>
              </a:rPr>
              <a:t> </a:t>
            </a:r>
          </a:p>
          <a:p>
            <a:pPr>
              <a:spcBef>
                <a:spcPct val="0"/>
              </a:spcBef>
              <a:defRPr/>
            </a:pPr>
            <a:r>
              <a:rPr lang="de-CH" altLang="de-DE" sz="2400" dirty="0" smtClean="0">
                <a:solidFill>
                  <a:srgbClr val="191919"/>
                </a:solidFill>
                <a:latin typeface="DIN Next LT Pro" panose="020B0503020203050203" pitchFamily="34" charset="0"/>
              </a:rPr>
              <a:t>Nun wurde eine Auswahl deuterokanonischer Schriften neu aus dem </a:t>
            </a:r>
            <a:r>
              <a:rPr lang="de-CH" altLang="de-DE" sz="2400" dirty="0" smtClean="0">
                <a:solidFill>
                  <a:srgbClr val="FF0000"/>
                </a:solidFill>
                <a:latin typeface="DIN Next LT Pro" panose="020B0503020203050203" pitchFamily="34" charset="0"/>
              </a:rPr>
              <a:t>Grund</a:t>
            </a:r>
            <a:r>
              <a:rPr lang="de-CH" altLang="de-DE" sz="2400" dirty="0" smtClean="0">
                <a:solidFill>
                  <a:srgbClr val="191919"/>
                </a:solidFill>
                <a:latin typeface="DIN Next LT Pro" panose="020B0503020203050203" pitchFamily="34" charset="0"/>
              </a:rPr>
              <a:t>text übersetzt und in die Zürcher Bibel integriert. </a:t>
            </a:r>
          </a:p>
          <a:p>
            <a:pPr marL="0" indent="0">
              <a:spcBef>
                <a:spcPct val="0"/>
              </a:spcBef>
              <a:buFontTx/>
              <a:buNone/>
              <a:defRPr/>
            </a:pPr>
            <a:endParaRPr lang="de-CH" altLang="de-DE" sz="2400" dirty="0" smtClean="0">
              <a:solidFill>
                <a:srgbClr val="191919"/>
              </a:solidFill>
              <a:latin typeface="DIN Next LT Pro" panose="020B0503020203050203" pitchFamily="34" charset="0"/>
            </a:endParaRPr>
          </a:p>
          <a:p>
            <a:pPr>
              <a:spcBef>
                <a:spcPct val="0"/>
              </a:spcBef>
              <a:defRPr/>
            </a:pPr>
            <a:r>
              <a:rPr lang="de-CH" altLang="de-DE" sz="2400" dirty="0" smtClean="0">
                <a:solidFill>
                  <a:srgbClr val="191919"/>
                </a:solidFill>
                <a:latin typeface="DIN Next LT Pro" panose="020B0503020203050203" pitchFamily="34" charset="0"/>
              </a:rPr>
              <a:t>Diese neue Ausgabe ist deshalb einerseits von grosser ökumenischer Bedeutung. </a:t>
            </a:r>
          </a:p>
          <a:p>
            <a:pPr marL="0" indent="0">
              <a:spcBef>
                <a:spcPct val="0"/>
              </a:spcBef>
              <a:buFontTx/>
              <a:buNone/>
              <a:defRPr/>
            </a:pPr>
            <a:endParaRPr lang="de-CH" altLang="de-DE" sz="2400" dirty="0" smtClean="0">
              <a:solidFill>
                <a:srgbClr val="191919"/>
              </a:solidFill>
              <a:latin typeface="DIN Next LT Pro" panose="020B0503020203050203" pitchFamily="34" charset="0"/>
            </a:endParaRPr>
          </a:p>
          <a:p>
            <a:pPr>
              <a:spcBef>
                <a:spcPct val="0"/>
              </a:spcBef>
              <a:defRPr/>
            </a:pPr>
            <a:r>
              <a:rPr lang="de-CH" altLang="de-DE" sz="2400" dirty="0" smtClean="0">
                <a:solidFill>
                  <a:srgbClr val="191919"/>
                </a:solidFill>
                <a:latin typeface="DIN Next LT Pro" panose="020B0503020203050203" pitchFamily="34" charset="0"/>
              </a:rPr>
              <a:t>Andererseits orientiert sie sich auch an der ursprünglichen, durch Zwingli und seine Mitarbeiter besorgten Ausgaben: dort waren ebenfalls deuterokanonische Schriften enthalten.</a:t>
            </a:r>
            <a:endParaRPr lang="de-CH" altLang="de-DE" sz="2400" dirty="0" smtClean="0">
              <a:latin typeface="DIN Next LT Pro" panose="020B0503020203050203" pitchFamily="34" charset="0"/>
            </a:endParaRPr>
          </a:p>
        </p:txBody>
      </p:sp>
      <p:sp>
        <p:nvSpPr>
          <p:cNvPr id="4" name="Textfeld 3"/>
          <p:cNvSpPr txBox="1"/>
          <p:nvPr/>
        </p:nvSpPr>
        <p:spPr>
          <a:xfrm>
            <a:off x="0" y="-2"/>
            <a:ext cx="914400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7174" name="Rectangle 2"/>
          <p:cNvSpPr txBox="1">
            <a:spLocks noChangeArrowheads="1"/>
          </p:cNvSpPr>
          <p:nvPr/>
        </p:nvSpPr>
        <p:spPr bwMode="auto">
          <a:xfrm>
            <a:off x="4763"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000" b="1">
                <a:solidFill>
                  <a:schemeClr val="bg1"/>
                </a:solidFill>
                <a:latin typeface="DIN Next LT Pro" pitchFamily="34" charset="0"/>
              </a:rPr>
              <a:t>Deuterokanonische Schriften und die Zürcher Bibel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932238"/>
            <a:ext cx="8785225" cy="3313112"/>
          </a:xfrm>
        </p:spPr>
        <p:txBody>
          <a:bodyPr/>
          <a:lstStyle/>
          <a:p>
            <a:pPr>
              <a:tabLst>
                <a:tab pos="2060575" algn="l"/>
              </a:tabLst>
              <a:defRPr/>
            </a:pPr>
            <a:r>
              <a:rPr lang="de-CH" altLang="de-DE" sz="1800" dirty="0">
                <a:solidFill>
                  <a:schemeClr val="bg1">
                    <a:lumMod val="10000"/>
                  </a:schemeClr>
                </a:solidFill>
                <a:latin typeface="DIN Next LT Pro" pitchFamily="34" charset="0"/>
              </a:rPr>
              <a:t>Abfassungszeit:	</a:t>
            </a:r>
            <a:r>
              <a:rPr lang="de-CH" altLang="de-DE" sz="1800" dirty="0" err="1" smtClean="0">
                <a:solidFill>
                  <a:schemeClr val="bg1">
                    <a:lumMod val="10000"/>
                  </a:schemeClr>
                </a:solidFill>
                <a:latin typeface="DIN Next LT Pro" pitchFamily="34" charset="0"/>
              </a:rPr>
              <a:t>hebr</a:t>
            </a:r>
            <a:r>
              <a:rPr lang="de-CH" altLang="de-DE" sz="1800" dirty="0" err="1">
                <a:solidFill>
                  <a:schemeClr val="bg1">
                    <a:lumMod val="10000"/>
                  </a:schemeClr>
                </a:solidFill>
                <a:latin typeface="DIN Next LT Pro" pitchFamily="34" charset="0"/>
              </a:rPr>
              <a:t>.</a:t>
            </a:r>
            <a:r>
              <a:rPr lang="de-CH" altLang="de-DE" sz="1800" dirty="0">
                <a:solidFill>
                  <a:schemeClr val="bg1">
                    <a:lumMod val="10000"/>
                  </a:schemeClr>
                </a:solidFill>
                <a:latin typeface="DIN Next LT Pro" pitchFamily="34" charset="0"/>
              </a:rPr>
              <a:t>/</a:t>
            </a:r>
            <a:r>
              <a:rPr lang="de-CH" altLang="de-DE" sz="1800" dirty="0" err="1">
                <a:solidFill>
                  <a:schemeClr val="bg1">
                    <a:lumMod val="10000"/>
                  </a:schemeClr>
                </a:solidFill>
                <a:latin typeface="DIN Next LT Pro" pitchFamily="34" charset="0"/>
              </a:rPr>
              <a:t>aram</a:t>
            </a:r>
            <a:r>
              <a:rPr lang="de-CH" altLang="de-DE" sz="1800" dirty="0">
                <a:solidFill>
                  <a:schemeClr val="bg1">
                    <a:lumMod val="10000"/>
                  </a:schemeClr>
                </a:solidFill>
                <a:latin typeface="DIN Next LT Pro" pitchFamily="34" charset="0"/>
              </a:rPr>
              <a:t>. Original: </a:t>
            </a:r>
            <a:r>
              <a:rPr lang="de-CH" altLang="de-DE" sz="1800" dirty="0" smtClean="0">
                <a:solidFill>
                  <a:schemeClr val="bg1">
                    <a:lumMod val="10000"/>
                  </a:schemeClr>
                </a:solidFill>
                <a:latin typeface="DIN Next LT Pro" pitchFamily="34" charset="0"/>
              </a:rPr>
              <a:t>zweite Hälfte </a:t>
            </a:r>
            <a:r>
              <a:rPr lang="de-CH" altLang="de-DE" sz="1800" dirty="0">
                <a:solidFill>
                  <a:schemeClr val="bg1">
                    <a:lumMod val="10000"/>
                  </a:schemeClr>
                </a:solidFill>
                <a:latin typeface="DIN Next LT Pro" pitchFamily="34" charset="0"/>
              </a:rPr>
              <a:t>2</a:t>
            </a:r>
            <a:r>
              <a:rPr lang="de-CH" altLang="de-DE" sz="1800" dirty="0" smtClean="0">
                <a:solidFill>
                  <a:schemeClr val="bg1">
                    <a:lumMod val="10000"/>
                  </a:schemeClr>
                </a:solidFill>
                <a:latin typeface="DIN Next LT Pro" pitchFamily="34" charset="0"/>
              </a:rPr>
              <a:t>. Jh. v. Chr./ 			griech. </a:t>
            </a:r>
            <a:r>
              <a:rPr lang="de-CH" altLang="de-DE" sz="1800" dirty="0">
                <a:solidFill>
                  <a:schemeClr val="bg1">
                    <a:lumMod val="10000"/>
                  </a:schemeClr>
                </a:solidFill>
                <a:latin typeface="DIN Next LT Pro" pitchFamily="34" charset="0"/>
              </a:rPr>
              <a:t>Übersetzung: ab ca. </a:t>
            </a:r>
            <a:r>
              <a:rPr lang="de-CH" altLang="de-DE" sz="1800" dirty="0" smtClean="0">
                <a:solidFill>
                  <a:schemeClr val="bg1">
                    <a:lumMod val="10000"/>
                  </a:schemeClr>
                </a:solidFill>
                <a:latin typeface="DIN Next LT Pro" pitchFamily="34" charset="0"/>
              </a:rPr>
              <a:t>100 v. Chr. </a:t>
            </a:r>
            <a:r>
              <a:rPr lang="de-CH" altLang="de-DE" sz="1800" dirty="0">
                <a:solidFill>
                  <a:schemeClr val="bg1">
                    <a:lumMod val="10000"/>
                  </a:schemeClr>
                </a:solidFill>
                <a:latin typeface="DIN Next LT Pro" pitchFamily="34" charset="0"/>
              </a:rPr>
              <a:t>	</a:t>
            </a:r>
          </a:p>
          <a:p>
            <a:pPr>
              <a:tabLst>
                <a:tab pos="2060575" algn="l"/>
              </a:tabLst>
              <a:defRPr/>
            </a:pPr>
            <a:r>
              <a:rPr lang="de-CH" altLang="de-DE" sz="1800" dirty="0">
                <a:solidFill>
                  <a:schemeClr val="bg1">
                    <a:lumMod val="10000"/>
                  </a:schemeClr>
                </a:solidFill>
                <a:latin typeface="DIN Next LT Pro" pitchFamily="34" charset="0"/>
              </a:rPr>
              <a:t>Entstehungsort:	</a:t>
            </a:r>
            <a:r>
              <a:rPr lang="de-CH" sz="1800" dirty="0">
                <a:solidFill>
                  <a:schemeClr val="bg1">
                    <a:lumMod val="10000"/>
                  </a:schemeClr>
                </a:solidFill>
              </a:rPr>
              <a:t> – </a:t>
            </a:r>
            <a:r>
              <a:rPr lang="de-CH" altLang="de-DE" sz="1800" dirty="0">
                <a:solidFill>
                  <a:schemeClr val="bg1">
                    <a:lumMod val="10000"/>
                  </a:schemeClr>
                </a:solidFill>
                <a:latin typeface="DIN Next LT Pro" pitchFamily="34" charset="0"/>
              </a:rPr>
              <a:t>		</a:t>
            </a:r>
          </a:p>
          <a:p>
            <a:pPr>
              <a:tabLst>
                <a:tab pos="2060575" algn="l"/>
              </a:tabLst>
              <a:defRPr/>
            </a:pPr>
            <a:r>
              <a:rPr lang="de-CH" altLang="de-DE" sz="1800" dirty="0">
                <a:solidFill>
                  <a:schemeClr val="bg1">
                    <a:lumMod val="10000"/>
                  </a:schemeClr>
                </a:solidFill>
                <a:latin typeface="DIN Next LT Pro" pitchFamily="34" charset="0"/>
              </a:rPr>
              <a:t>Verfasser: </a:t>
            </a:r>
            <a:r>
              <a:rPr lang="de-CH" altLang="de-DE" sz="1800" dirty="0" smtClean="0">
                <a:solidFill>
                  <a:schemeClr val="bg1">
                    <a:lumMod val="10000"/>
                  </a:schemeClr>
                </a:solidFill>
                <a:latin typeface="DIN Next LT Pro" pitchFamily="34" charset="0"/>
              </a:rPr>
              <a:t>	Anhänger </a:t>
            </a:r>
            <a:r>
              <a:rPr lang="de-CH" altLang="de-DE" sz="1800" dirty="0">
                <a:solidFill>
                  <a:schemeClr val="bg1">
                    <a:lumMod val="10000"/>
                  </a:schemeClr>
                </a:solidFill>
                <a:latin typeface="DIN Next LT Pro" pitchFamily="34" charset="0"/>
              </a:rPr>
              <a:t>der </a:t>
            </a:r>
            <a:r>
              <a:rPr lang="de-CH" altLang="de-DE" sz="1800" dirty="0" smtClean="0">
                <a:solidFill>
                  <a:schemeClr val="bg1">
                    <a:lumMod val="10000"/>
                  </a:schemeClr>
                </a:solidFill>
                <a:latin typeface="DIN Next LT Pro" pitchFamily="34" charset="0"/>
              </a:rPr>
              <a:t>Makkabäer/</a:t>
            </a:r>
            <a:r>
              <a:rPr lang="de-CH" altLang="de-DE" sz="1800" dirty="0" err="1" smtClean="0">
                <a:solidFill>
                  <a:schemeClr val="bg1">
                    <a:lumMod val="10000"/>
                  </a:schemeClr>
                </a:solidFill>
                <a:latin typeface="DIN Next LT Pro" pitchFamily="34" charset="0"/>
              </a:rPr>
              <a:t>Hasmonäer</a:t>
            </a:r>
            <a:endParaRPr lang="de-CH" altLang="de-DE" sz="1800" dirty="0">
              <a:solidFill>
                <a:schemeClr val="bg1">
                  <a:lumMod val="10000"/>
                </a:schemeClr>
              </a:solidFill>
              <a:latin typeface="DIN Next LT Pro" pitchFamily="34" charset="0"/>
            </a:endParaRPr>
          </a:p>
          <a:p>
            <a:pPr>
              <a:tabLst>
                <a:tab pos="2060575" algn="l"/>
              </a:tabLst>
              <a:defRPr/>
            </a:pPr>
            <a:r>
              <a:rPr lang="de-CH" altLang="de-DE" sz="1800" dirty="0">
                <a:solidFill>
                  <a:schemeClr val="bg1">
                    <a:lumMod val="10000"/>
                  </a:schemeClr>
                </a:solidFill>
                <a:latin typeface="DIN Next LT Pro" pitchFamily="34" charset="0"/>
              </a:rPr>
              <a:t>Textsorten:	</a:t>
            </a:r>
            <a:r>
              <a:rPr lang="de-CH" altLang="de-DE" sz="1800" dirty="0" smtClean="0">
                <a:solidFill>
                  <a:schemeClr val="bg1">
                    <a:lumMod val="10000"/>
                  </a:schemeClr>
                </a:solidFill>
                <a:latin typeface="DIN Next LT Pro" pitchFamily="34" charset="0"/>
              </a:rPr>
              <a:t>erzählende </a:t>
            </a:r>
            <a:r>
              <a:rPr lang="de-CH" altLang="de-DE" sz="1800" dirty="0">
                <a:solidFill>
                  <a:schemeClr val="bg1">
                    <a:lumMod val="10000"/>
                  </a:schemeClr>
                </a:solidFill>
                <a:latin typeface="DIN Next LT Pro" pitchFamily="34" charset="0"/>
              </a:rPr>
              <a:t>und poetische Passagen	</a:t>
            </a:r>
          </a:p>
          <a:p>
            <a:pPr>
              <a:tabLst>
                <a:tab pos="2060575" algn="l"/>
              </a:tabLst>
              <a:defRPr/>
            </a:pPr>
            <a:r>
              <a:rPr lang="de-CH" altLang="de-DE" sz="1800" spc="-20" dirty="0">
                <a:solidFill>
                  <a:schemeClr val="bg1">
                    <a:lumMod val="10000"/>
                  </a:schemeClr>
                </a:solidFill>
                <a:latin typeface="DIN Next LT Pro" pitchFamily="34" charset="0"/>
              </a:rPr>
              <a:t>Schlüsselwörter: </a:t>
            </a:r>
            <a:r>
              <a:rPr lang="de-CH" altLang="de-DE" sz="1800" dirty="0" smtClean="0">
                <a:solidFill>
                  <a:schemeClr val="bg1">
                    <a:lumMod val="10000"/>
                  </a:schemeClr>
                </a:solidFill>
                <a:latin typeface="DIN Next LT Pro" pitchFamily="34" charset="0"/>
              </a:rPr>
              <a:t>	Juden </a:t>
            </a:r>
            <a:r>
              <a:rPr lang="de-CH" altLang="de-DE" sz="1800" dirty="0">
                <a:solidFill>
                  <a:schemeClr val="bg1">
                    <a:lumMod val="10000"/>
                  </a:schemeClr>
                </a:solidFill>
                <a:latin typeface="DIN Next LT Pro" pitchFamily="34" charset="0"/>
              </a:rPr>
              <a:t>unter Fremdherrschaft, Leben nach der Weisung</a:t>
            </a:r>
          </a:p>
          <a:p>
            <a:pPr>
              <a:tabLst>
                <a:tab pos="2060575" algn="l"/>
              </a:tabLst>
              <a:defRPr/>
            </a:pPr>
            <a:r>
              <a:rPr lang="de-CH" altLang="de-DE" sz="1800" dirty="0">
                <a:solidFill>
                  <a:schemeClr val="bg1">
                    <a:lumMod val="10000"/>
                  </a:schemeClr>
                </a:solidFill>
                <a:latin typeface="DIN Next LT Pro" pitchFamily="34" charset="0"/>
              </a:rPr>
              <a:t>Theologie: </a:t>
            </a:r>
            <a:r>
              <a:rPr lang="de-CH" altLang="de-DE" sz="1800" dirty="0" smtClean="0">
                <a:solidFill>
                  <a:schemeClr val="bg1">
                    <a:lumMod val="10000"/>
                  </a:schemeClr>
                </a:solidFill>
                <a:latin typeface="DIN Next LT Pro" pitchFamily="34" charset="0"/>
              </a:rPr>
              <a:t>	nur die Makkabäer </a:t>
            </a:r>
            <a:r>
              <a:rPr lang="de-CH" altLang="de-DE" sz="1800" dirty="0">
                <a:solidFill>
                  <a:schemeClr val="bg1">
                    <a:lumMod val="10000"/>
                  </a:schemeClr>
                </a:solidFill>
                <a:latin typeface="DIN Next LT Pro" pitchFamily="34" charset="0"/>
              </a:rPr>
              <a:t>sind von Gott berechtigt, Israel </a:t>
            </a:r>
            <a:r>
              <a:rPr lang="de-CH" altLang="de-DE" sz="1800" dirty="0" smtClean="0">
                <a:solidFill>
                  <a:schemeClr val="bg1">
                    <a:lumMod val="10000"/>
                  </a:schemeClr>
                </a:solidFill>
                <a:latin typeface="DIN Next LT Pro" pitchFamily="34" charset="0"/>
              </a:rPr>
              <a:t>(zu 		staatlicher Souveränität) zu </a:t>
            </a:r>
            <a:r>
              <a:rPr lang="de-CH" altLang="de-DE" sz="1800" dirty="0">
                <a:solidFill>
                  <a:schemeClr val="bg1">
                    <a:lumMod val="10000"/>
                  </a:schemeClr>
                </a:solidFill>
                <a:latin typeface="DIN Next LT Pro" pitchFamily="34" charset="0"/>
              </a:rPr>
              <a:t>führen; Einsatz </a:t>
            </a:r>
            <a:r>
              <a:rPr lang="de-CH" altLang="de-DE" sz="1800" dirty="0" smtClean="0">
                <a:solidFill>
                  <a:schemeClr val="bg1">
                    <a:lumMod val="10000"/>
                  </a:schemeClr>
                </a:solidFill>
                <a:latin typeface="DIN Next LT Pro" pitchFamily="34" charset="0"/>
              </a:rPr>
              <a:t>für Weisung</a:t>
            </a:r>
            <a:endParaRPr lang="de-CH" altLang="de-DE" sz="1800" dirty="0">
              <a:solidFill>
                <a:schemeClr val="bg1">
                  <a:lumMod val="10000"/>
                </a:schemeClr>
              </a:solidFill>
              <a:latin typeface="DIN Next LT Pro" pitchFamily="34" charset="0"/>
            </a:endParaRPr>
          </a:p>
          <a:p>
            <a:pPr>
              <a:tabLst>
                <a:tab pos="2060575" algn="l"/>
              </a:tabLst>
              <a:defRPr/>
            </a:pPr>
            <a:r>
              <a:rPr lang="de-CH" altLang="de-DE" sz="1800" dirty="0" smtClean="0">
                <a:solidFill>
                  <a:schemeClr val="bg1">
                    <a:lumMod val="10000"/>
                  </a:schemeClr>
                </a:solidFill>
                <a:latin typeface="DIN Next LT Pro" pitchFamily="34" charset="0"/>
              </a:rPr>
              <a:t>Wirkung</a:t>
            </a:r>
            <a:r>
              <a:rPr lang="de-CH" altLang="de-DE" sz="1800" dirty="0">
                <a:solidFill>
                  <a:schemeClr val="bg1">
                    <a:lumMod val="10000"/>
                  </a:schemeClr>
                </a:solidFill>
                <a:latin typeface="DIN Next LT Pro" pitchFamily="34" charset="0"/>
              </a:rPr>
              <a:t>: </a:t>
            </a:r>
            <a:r>
              <a:rPr lang="de-CH" altLang="de-DE" sz="1800" dirty="0" smtClean="0">
                <a:solidFill>
                  <a:schemeClr val="bg1">
                    <a:lumMod val="10000"/>
                  </a:schemeClr>
                </a:solidFill>
                <a:latin typeface="DIN Next LT Pro" pitchFamily="34" charset="0"/>
              </a:rPr>
              <a:t>	hohe </a:t>
            </a:r>
            <a:r>
              <a:rPr lang="de-CH" altLang="de-DE" sz="1800" dirty="0">
                <a:solidFill>
                  <a:schemeClr val="bg1">
                    <a:lumMod val="10000"/>
                  </a:schemeClr>
                </a:solidFill>
                <a:latin typeface="DIN Next LT Pro" pitchFamily="34" charset="0"/>
              </a:rPr>
              <a:t>Bedeutung für das Selbstverständnis </a:t>
            </a:r>
            <a:r>
              <a:rPr lang="de-CH" altLang="de-DE" sz="1800" dirty="0" smtClean="0">
                <a:solidFill>
                  <a:schemeClr val="bg1">
                    <a:lumMod val="10000"/>
                  </a:schemeClr>
                </a:solidFill>
                <a:latin typeface="DIN Next LT Pro" pitchFamily="34" charset="0"/>
              </a:rPr>
              <a:t>des </a:t>
            </a:r>
            <a:r>
              <a:rPr lang="de-CH" altLang="de-DE" sz="1800" dirty="0">
                <a:solidFill>
                  <a:schemeClr val="bg1">
                    <a:lumMod val="10000"/>
                  </a:schemeClr>
                </a:solidFill>
                <a:latin typeface="DIN Next LT Pro" pitchFamily="34" charset="0"/>
              </a:rPr>
              <a:t>Staates Israel</a:t>
            </a:r>
          </a:p>
        </p:txBody>
      </p:sp>
      <p:sp>
        <p:nvSpPr>
          <p:cNvPr id="45059" name="Textfeld 3"/>
          <p:cNvSpPr txBox="1">
            <a:spLocks noChangeArrowheads="1"/>
          </p:cNvSpPr>
          <p:nvPr/>
        </p:nvSpPr>
        <p:spPr bwMode="auto">
          <a:xfrm>
            <a:off x="250825" y="1268413"/>
            <a:ext cx="86423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2000">
                <a:solidFill>
                  <a:srgbClr val="191919"/>
                </a:solidFill>
                <a:latin typeface="DIN Next LT Pro" pitchFamily="34" charset="0"/>
              </a:rPr>
              <a:t>Das Erste Buch der Makkabäer erzählt von dramatischen Ereignissen im 2. Jahrhundert v. Chr., als die hellenistische Kultur auch Israel erfasste. Die damit verbundenen Neuerungen führten im Judentum zu einer tiefen Spaltung. Im Zentrum des Buchs stehen die Kämpfe des Priesters Mattatias und seiner Söhne (meist als «makkaber» bezeichnet), die zur staatlichen Selbstständigkeit Judäas führen. Das jüdische Chanukka-Fest erinnert bis heute an die unter den Makkabäern vollzogene Weihe des von den Feinden verunreinigten Tempels in Jerusalem (Kap. 4).</a:t>
            </a:r>
          </a:p>
        </p:txBody>
      </p:sp>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5063"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a:solidFill>
                  <a:schemeClr val="bg1"/>
                </a:solidFill>
                <a:latin typeface="DIN Next LT Pro" pitchFamily="34" charset="0"/>
              </a:rPr>
              <a:t>Das Erste Buch der Makkabäer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573463"/>
            <a:ext cx="8642350" cy="3025775"/>
          </a:xfrm>
        </p:spPr>
        <p:txBody>
          <a:bodyPr/>
          <a:lstStyle/>
          <a:p>
            <a:pPr>
              <a:tabLst>
                <a:tab pos="2511425" algn="l"/>
              </a:tabLst>
              <a:defRPr/>
            </a:pPr>
            <a:r>
              <a:rPr lang="de-CH" altLang="de-DE" sz="2000" dirty="0" smtClean="0">
                <a:solidFill>
                  <a:schemeClr val="bg1">
                    <a:lumMod val="10000"/>
                  </a:schemeClr>
                </a:solidFill>
                <a:latin typeface="DIN Next LT Pro" pitchFamily="34" charset="0"/>
              </a:rPr>
              <a:t>Abfassungszeit:	gegen </a:t>
            </a:r>
            <a:r>
              <a:rPr lang="de-CH" altLang="de-DE" sz="2000" dirty="0">
                <a:solidFill>
                  <a:schemeClr val="bg1">
                    <a:lumMod val="10000"/>
                  </a:schemeClr>
                </a:solidFill>
                <a:latin typeface="DIN Next LT Pro" pitchFamily="34" charset="0"/>
              </a:rPr>
              <a:t>Ende des 2. Jahrhunderts v. Chr.	</a:t>
            </a:r>
          </a:p>
          <a:p>
            <a:pPr>
              <a:tabLst>
                <a:tab pos="2511425" algn="l"/>
              </a:tabLst>
              <a:defRPr/>
            </a:pPr>
            <a:r>
              <a:rPr lang="de-CH" altLang="de-DE" sz="2000" dirty="0">
                <a:solidFill>
                  <a:schemeClr val="bg1">
                    <a:lumMod val="10000"/>
                  </a:schemeClr>
                </a:solidFill>
                <a:latin typeface="DIN Next LT Pro" pitchFamily="34" charset="0"/>
              </a:rPr>
              <a:t>Entstehungsort:	</a:t>
            </a:r>
            <a:r>
              <a:rPr lang="de-CH" sz="2000" dirty="0" smtClean="0">
                <a:solidFill>
                  <a:schemeClr val="bg1">
                    <a:lumMod val="10000"/>
                  </a:schemeClr>
                </a:solidFill>
                <a:latin typeface="DIN Next LT Pro" panose="020B0503020203050203" pitchFamily="34" charset="0"/>
              </a:rPr>
              <a:t>– </a:t>
            </a:r>
            <a:r>
              <a:rPr lang="de-CH" altLang="de-DE" sz="2000" dirty="0">
                <a:solidFill>
                  <a:schemeClr val="bg1">
                    <a:lumMod val="10000"/>
                  </a:schemeClr>
                </a:solidFill>
                <a:latin typeface="DIN Next LT Pro" pitchFamily="34" charset="0"/>
              </a:rPr>
              <a:t>		</a:t>
            </a:r>
          </a:p>
          <a:p>
            <a:pPr>
              <a:tabLst>
                <a:tab pos="2511425" algn="l"/>
              </a:tabLst>
              <a:defRPr/>
            </a:pPr>
            <a:r>
              <a:rPr lang="de-CH" altLang="de-DE" sz="2000" dirty="0">
                <a:solidFill>
                  <a:schemeClr val="bg1">
                    <a:lumMod val="10000"/>
                  </a:schemeClr>
                </a:solidFill>
                <a:latin typeface="DIN Next LT Pro" pitchFamily="34" charset="0"/>
              </a:rPr>
              <a:t>Verfasser</a:t>
            </a:r>
            <a:r>
              <a:rPr lang="de-CH" altLang="de-DE" sz="2000" dirty="0" smtClean="0">
                <a:solidFill>
                  <a:schemeClr val="bg1">
                    <a:lumMod val="10000"/>
                  </a:schemeClr>
                </a:solidFill>
                <a:latin typeface="DIN Next LT Pro" pitchFamily="34" charset="0"/>
              </a:rPr>
              <a:t>:	</a:t>
            </a:r>
            <a:r>
              <a:rPr lang="de-CH" sz="2000" dirty="0" smtClean="0">
                <a:solidFill>
                  <a:schemeClr val="bg1">
                    <a:lumMod val="10000"/>
                  </a:schemeClr>
                </a:solidFill>
                <a:latin typeface="DIN Next LT Pro" panose="020B0503020203050203" pitchFamily="34" charset="0"/>
              </a:rPr>
              <a:t>–</a:t>
            </a:r>
            <a:endParaRPr lang="de-CH" altLang="de-DE" sz="2000" dirty="0">
              <a:solidFill>
                <a:schemeClr val="bg1">
                  <a:lumMod val="10000"/>
                </a:schemeClr>
              </a:solidFill>
              <a:latin typeface="DIN Next LT Pro" pitchFamily="34" charset="0"/>
            </a:endParaRPr>
          </a:p>
          <a:p>
            <a:pPr>
              <a:tabLst>
                <a:tab pos="2511425" algn="l"/>
              </a:tabLst>
              <a:defRPr/>
            </a:pPr>
            <a:r>
              <a:rPr lang="de-CH" altLang="de-DE" sz="2000" dirty="0">
                <a:solidFill>
                  <a:schemeClr val="bg1">
                    <a:lumMod val="10000"/>
                  </a:schemeClr>
                </a:solidFill>
                <a:latin typeface="DIN Next LT Pro" pitchFamily="34" charset="0"/>
              </a:rPr>
              <a:t>Textsorten:	</a:t>
            </a:r>
            <a:r>
              <a:rPr lang="de-CH" altLang="de-DE" sz="2000" dirty="0" smtClean="0">
                <a:solidFill>
                  <a:schemeClr val="bg1">
                    <a:lumMod val="10000"/>
                  </a:schemeClr>
                </a:solidFill>
                <a:latin typeface="DIN Next LT Pro" pitchFamily="34" charset="0"/>
              </a:rPr>
              <a:t>Erzählungen</a:t>
            </a:r>
            <a:r>
              <a:rPr lang="de-CH" altLang="de-DE" sz="2000" dirty="0">
                <a:solidFill>
                  <a:schemeClr val="bg1">
                    <a:lumMod val="10000"/>
                  </a:schemeClr>
                </a:solidFill>
                <a:latin typeface="DIN Next LT Pro" pitchFamily="34" charset="0"/>
              </a:rPr>
              <a:t>, Briefe, Gebet (</a:t>
            </a:r>
            <a:r>
              <a:rPr lang="de-CH" altLang="de-DE" sz="2000" dirty="0" smtClean="0">
                <a:solidFill>
                  <a:schemeClr val="bg1">
                    <a:lumMod val="10000"/>
                  </a:schemeClr>
                </a:solidFill>
                <a:latin typeface="DIN Next LT Pro" pitchFamily="34" charset="0"/>
              </a:rPr>
              <a:t>poetisch strukturiert</a:t>
            </a:r>
            <a:r>
              <a:rPr lang="de-CH" altLang="de-DE" sz="2000" dirty="0">
                <a:solidFill>
                  <a:schemeClr val="bg1">
                    <a:lumMod val="10000"/>
                  </a:schemeClr>
                </a:solidFill>
                <a:latin typeface="DIN Next LT Pro" pitchFamily="34" charset="0"/>
              </a:rPr>
              <a:t>)</a:t>
            </a:r>
          </a:p>
          <a:p>
            <a:pPr>
              <a:tabLst>
                <a:tab pos="2511425" algn="l"/>
              </a:tabLst>
              <a:defRPr/>
            </a:pPr>
            <a:r>
              <a:rPr lang="de-CH" altLang="de-DE" sz="2000" dirty="0">
                <a:solidFill>
                  <a:schemeClr val="bg1">
                    <a:lumMod val="10000"/>
                  </a:schemeClr>
                </a:solidFill>
                <a:latin typeface="DIN Next LT Pro" pitchFamily="34" charset="0"/>
              </a:rPr>
              <a:t>Schlüsselwörter</a:t>
            </a:r>
            <a:r>
              <a:rPr lang="de-CH" altLang="de-DE" sz="2000" dirty="0" smtClean="0">
                <a:solidFill>
                  <a:schemeClr val="bg1">
                    <a:lumMod val="10000"/>
                  </a:schemeClr>
                </a:solidFill>
                <a:latin typeface="DIN Next LT Pro" pitchFamily="34" charset="0"/>
              </a:rPr>
              <a:t>:	</a:t>
            </a:r>
            <a:r>
              <a:rPr lang="de-CH" sz="2000" dirty="0" smtClean="0">
                <a:solidFill>
                  <a:schemeClr val="bg1">
                    <a:lumMod val="10000"/>
                  </a:schemeClr>
                </a:solidFill>
                <a:latin typeface="DIN Next LT Pro" panose="020B0503020203050203" pitchFamily="34" charset="0"/>
              </a:rPr>
              <a:t>–</a:t>
            </a:r>
            <a:endParaRPr lang="de-CH" altLang="de-DE" sz="2000" dirty="0">
              <a:solidFill>
                <a:schemeClr val="bg1">
                  <a:lumMod val="10000"/>
                </a:schemeClr>
              </a:solidFill>
              <a:latin typeface="DIN Next LT Pro" pitchFamily="34" charset="0"/>
            </a:endParaRPr>
          </a:p>
          <a:p>
            <a:pPr>
              <a:tabLst>
                <a:tab pos="2511425" algn="l"/>
              </a:tabLst>
              <a:defRPr/>
            </a:pPr>
            <a:r>
              <a:rPr lang="de-CH" altLang="de-DE" sz="2000" dirty="0">
                <a:solidFill>
                  <a:schemeClr val="bg1">
                    <a:lumMod val="10000"/>
                  </a:schemeClr>
                </a:solidFill>
                <a:latin typeface="DIN Next LT Pro" pitchFamily="34" charset="0"/>
              </a:rPr>
              <a:t>Theologie:	</a:t>
            </a:r>
            <a:r>
              <a:rPr lang="de-CH" altLang="de-DE" sz="2000" dirty="0" smtClean="0">
                <a:solidFill>
                  <a:schemeClr val="bg1">
                    <a:lumMod val="10000"/>
                  </a:schemeClr>
                </a:solidFill>
                <a:latin typeface="DIN Next LT Pro" pitchFamily="34" charset="0"/>
              </a:rPr>
              <a:t>Gott </a:t>
            </a:r>
            <a:r>
              <a:rPr lang="de-CH" altLang="de-DE" sz="2000" dirty="0">
                <a:solidFill>
                  <a:schemeClr val="bg1">
                    <a:lumMod val="10000"/>
                  </a:schemeClr>
                </a:solidFill>
                <a:latin typeface="DIN Next LT Pro" pitchFamily="34" charset="0"/>
              </a:rPr>
              <a:t>greift in die Geschichte </a:t>
            </a:r>
            <a:r>
              <a:rPr lang="de-CH" altLang="de-DE" sz="2000" dirty="0" smtClean="0">
                <a:solidFill>
                  <a:schemeClr val="bg1">
                    <a:lumMod val="10000"/>
                  </a:schemeClr>
                </a:solidFill>
                <a:latin typeface="DIN Next LT Pro" pitchFamily="34" charset="0"/>
              </a:rPr>
              <a:t>ein; </a:t>
            </a:r>
            <a:r>
              <a:rPr lang="de-CH" altLang="de-DE" sz="2000" dirty="0">
                <a:solidFill>
                  <a:schemeClr val="bg1">
                    <a:lumMod val="10000"/>
                  </a:schemeClr>
                </a:solidFill>
                <a:latin typeface="DIN Next LT Pro" pitchFamily="34" charset="0"/>
              </a:rPr>
              <a:t>Tempel </a:t>
            </a:r>
            <a:r>
              <a:rPr lang="de-CH" altLang="de-DE" sz="2000" dirty="0" smtClean="0">
                <a:solidFill>
                  <a:schemeClr val="bg1">
                    <a:lumMod val="10000"/>
                  </a:schemeClr>
                </a:solidFill>
                <a:latin typeface="DIN Next LT Pro" pitchFamily="34" charset="0"/>
              </a:rPr>
              <a:t>als Zentrum </a:t>
            </a:r>
            <a:br>
              <a:rPr lang="de-CH" altLang="de-DE" sz="2000" dirty="0" smtClean="0">
                <a:solidFill>
                  <a:schemeClr val="bg1">
                    <a:lumMod val="10000"/>
                  </a:schemeClr>
                </a:solidFill>
                <a:latin typeface="DIN Next LT Pro" pitchFamily="34" charset="0"/>
              </a:rPr>
            </a:br>
            <a:r>
              <a:rPr lang="de-CH" altLang="de-DE" sz="2000" dirty="0" smtClean="0">
                <a:solidFill>
                  <a:schemeClr val="bg1">
                    <a:lumMod val="10000"/>
                  </a:schemeClr>
                </a:solidFill>
                <a:latin typeface="DIN Next LT Pro" pitchFamily="34" charset="0"/>
              </a:rPr>
              <a:t>	des Judentums; Märtyrertheologie; 			Auferstehung </a:t>
            </a:r>
            <a:r>
              <a:rPr lang="de-CH" altLang="de-DE" sz="2000" dirty="0">
                <a:solidFill>
                  <a:schemeClr val="bg1">
                    <a:lumMod val="10000"/>
                  </a:schemeClr>
                </a:solidFill>
                <a:latin typeface="DIN Next LT Pro" pitchFamily="34" charset="0"/>
              </a:rPr>
              <a:t>nach dem </a:t>
            </a:r>
            <a:r>
              <a:rPr lang="de-CH" altLang="de-DE" sz="2000" dirty="0" smtClean="0">
                <a:solidFill>
                  <a:schemeClr val="bg1">
                    <a:lumMod val="10000"/>
                  </a:schemeClr>
                </a:solidFill>
                <a:latin typeface="DIN Next LT Pro" pitchFamily="34" charset="0"/>
              </a:rPr>
              <a:t>Tod; </a:t>
            </a:r>
            <a:r>
              <a:rPr lang="de-CH" altLang="de-DE" sz="2000" dirty="0">
                <a:solidFill>
                  <a:schemeClr val="bg1">
                    <a:lumMod val="10000"/>
                  </a:schemeClr>
                </a:solidFill>
                <a:latin typeface="DIN Next LT Pro" pitchFamily="34" charset="0"/>
              </a:rPr>
              <a:t>grosse Bedeutung </a:t>
            </a:r>
            <a:r>
              <a:rPr lang="de-CH" altLang="de-DE" sz="2000" dirty="0" smtClean="0">
                <a:solidFill>
                  <a:schemeClr val="bg1">
                    <a:lumMod val="10000"/>
                  </a:schemeClr>
                </a:solidFill>
                <a:latin typeface="DIN Next LT Pro" pitchFamily="34" charset="0"/>
              </a:rPr>
              <a:t>		der </a:t>
            </a:r>
            <a:r>
              <a:rPr lang="de-CH" altLang="de-DE" sz="2000" dirty="0">
                <a:solidFill>
                  <a:schemeClr val="bg1">
                    <a:lumMod val="10000"/>
                  </a:schemeClr>
                </a:solidFill>
                <a:latin typeface="DIN Next LT Pro" pitchFamily="34" charset="0"/>
              </a:rPr>
              <a:t>Feste (Chanukka + </a:t>
            </a:r>
            <a:r>
              <a:rPr lang="de-CH" altLang="de-DE" sz="2000" dirty="0" err="1">
                <a:solidFill>
                  <a:schemeClr val="bg1">
                    <a:lumMod val="10000"/>
                  </a:schemeClr>
                </a:solidFill>
                <a:latin typeface="DIN Next LT Pro" pitchFamily="34" charset="0"/>
              </a:rPr>
              <a:t>Nikanortag</a:t>
            </a:r>
            <a:r>
              <a:rPr lang="de-CH" altLang="de-DE" sz="2000" dirty="0">
                <a:solidFill>
                  <a:schemeClr val="bg1">
                    <a:lumMod val="10000"/>
                  </a:schemeClr>
                </a:solidFill>
                <a:latin typeface="DIN Next LT Pro" pitchFamily="34" charset="0"/>
              </a:rPr>
              <a:t>) </a:t>
            </a:r>
          </a:p>
        </p:txBody>
      </p:sp>
      <p:sp>
        <p:nvSpPr>
          <p:cNvPr id="46083" name="Textfeld 3"/>
          <p:cNvSpPr txBox="1">
            <a:spLocks noChangeArrowheads="1"/>
          </p:cNvSpPr>
          <p:nvPr/>
        </p:nvSpPr>
        <p:spPr bwMode="auto">
          <a:xfrm>
            <a:off x="250825" y="1268413"/>
            <a:ext cx="86423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2000">
                <a:solidFill>
                  <a:srgbClr val="191919"/>
                </a:solidFill>
                <a:latin typeface="DIN Next LT Pro" pitchFamily="34" charset="0"/>
              </a:rPr>
              <a:t>Anders, als der Buchtitel es erwarten lässt, ist das Zweite Buch der Makka-bäer ein eigenständiges Werk. Es ist unabhängig vom Ersten Buch der Makkabäer entstanden und bildet nicht etwa dessen Fortsetzung. Beschrieben werden die Auseinandersetzungen zwischen Judas Makkabäus, dem Anführer der jüdischen Erhebung, und dem seleukidischen König Antiochus IV. sowie dessen Sohn Antiochus V.</a:t>
            </a: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6087"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Das Zweite Buch der Makkabäer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feld 1"/>
          <p:cNvSpPr txBox="1">
            <a:spLocks noChangeArrowheads="1"/>
          </p:cNvSpPr>
          <p:nvPr/>
        </p:nvSpPr>
        <p:spPr bwMode="auto">
          <a:xfrm>
            <a:off x="250825" y="1752600"/>
            <a:ext cx="8569325"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pPr>
            <a:r>
              <a:rPr lang="de-CH" altLang="de-DE" sz="2800" dirty="0">
                <a:solidFill>
                  <a:srgbClr val="191919"/>
                </a:solidFill>
                <a:latin typeface="DIN Next LT Pro" pitchFamily="34" charset="0"/>
              </a:rPr>
              <a:t>Einblicke in Geschichte und Theologie des antiken Judentums</a:t>
            </a:r>
          </a:p>
          <a:p>
            <a:pPr>
              <a:spcBef>
                <a:spcPts val="600"/>
              </a:spcBef>
            </a:pPr>
            <a:r>
              <a:rPr lang="de-CH" altLang="de-DE" sz="2800" dirty="0">
                <a:solidFill>
                  <a:srgbClr val="191919"/>
                </a:solidFill>
                <a:latin typeface="DIN Next LT Pro" pitchFamily="34" charset="0"/>
              </a:rPr>
              <a:t>«Brücke» zum Neuen Testament (z. B. Themen Unsterblichkeit und Auferstehung in Weisheit Salomos und 2. Makkabäer)</a:t>
            </a:r>
          </a:p>
          <a:p>
            <a:pPr>
              <a:spcBef>
                <a:spcPts val="600"/>
              </a:spcBef>
            </a:pPr>
            <a:r>
              <a:rPr lang="de-CH" altLang="de-DE" sz="2800" dirty="0">
                <a:solidFill>
                  <a:srgbClr val="191919"/>
                </a:solidFill>
                <a:latin typeface="DIN Next LT Pro" pitchFamily="34" charset="0"/>
              </a:rPr>
              <a:t>Zeigt, dass Altes und Neues Testament nicht isolierte Pfeiler in der Literaturgeschichte der Antike sind</a:t>
            </a:r>
          </a:p>
          <a:p>
            <a:pPr>
              <a:spcBef>
                <a:spcPts val="600"/>
              </a:spcBef>
            </a:pPr>
            <a:r>
              <a:rPr lang="de-CH" altLang="de-DE" sz="2800" dirty="0">
                <a:solidFill>
                  <a:srgbClr val="191919"/>
                </a:solidFill>
                <a:latin typeface="DIN Next LT Pro" pitchFamily="34" charset="0"/>
              </a:rPr>
              <a:t>Eindrückliche Wirkungsgeschichte (v. a. Kunst)</a:t>
            </a:r>
          </a:p>
        </p:txBody>
      </p:sp>
      <p:sp>
        <p:nvSpPr>
          <p:cNvPr id="4" name="Textfeld 3"/>
          <p:cNvSpPr txBox="1"/>
          <p:nvPr/>
        </p:nvSpPr>
        <p:spPr>
          <a:xfrm>
            <a:off x="0" y="0"/>
            <a:ext cx="9144000" cy="1492212"/>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7110" name="Rectangle 2"/>
          <p:cNvSpPr txBox="1">
            <a:spLocks noChangeArrowheads="1"/>
          </p:cNvSpPr>
          <p:nvPr/>
        </p:nvSpPr>
        <p:spPr bwMode="auto">
          <a:xfrm>
            <a:off x="0" y="260350"/>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Deuterokanonische Schriften:</a:t>
            </a:r>
            <a:br>
              <a:rPr lang="de-CH" altLang="de-DE" sz="3600" b="1">
                <a:solidFill>
                  <a:schemeClr val="bg1"/>
                </a:solidFill>
                <a:latin typeface="DIN Next LT Pro" pitchFamily="34" charset="0"/>
              </a:rPr>
            </a:br>
            <a:r>
              <a:rPr lang="de-CH" altLang="de-DE" sz="3600" b="1">
                <a:solidFill>
                  <a:schemeClr val="bg1"/>
                </a:solidFill>
                <a:latin typeface="DIN Next LT Pro" pitchFamily="34" charset="0"/>
              </a:rPr>
              <a:t>Eine Lektüre für heute?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Grafi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225" y="1270000"/>
            <a:ext cx="429895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feld 2"/>
          <p:cNvSpPr txBox="1">
            <a:spLocks noChangeArrowheads="1"/>
          </p:cNvSpPr>
          <p:nvPr/>
        </p:nvSpPr>
        <p:spPr bwMode="auto">
          <a:xfrm>
            <a:off x="252413" y="5902325"/>
            <a:ext cx="4175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a:spcBef>
                <a:spcPct val="0"/>
              </a:spcBef>
              <a:buFontTx/>
              <a:buNone/>
            </a:pPr>
            <a:r>
              <a:rPr lang="de-CH" altLang="de-DE" sz="1800">
                <a:solidFill>
                  <a:srgbClr val="191919"/>
                </a:solidFill>
                <a:latin typeface="DIN Next LT Pro" pitchFamily="34" charset="0"/>
              </a:rPr>
              <a:t>Artemisia Gentileschi, Judit und Holofernes, 1620, Florenz, Uffizien</a:t>
            </a:r>
          </a:p>
        </p:txBody>
      </p:sp>
      <p:sp>
        <p:nvSpPr>
          <p:cNvPr id="46085" name="Rechteck 1"/>
          <p:cNvSpPr>
            <a:spLocks noChangeArrowheads="1"/>
          </p:cNvSpPr>
          <p:nvPr/>
        </p:nvSpPr>
        <p:spPr bwMode="auto">
          <a:xfrm>
            <a:off x="250825" y="1268413"/>
            <a:ext cx="38163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rgbClr val="191919"/>
                </a:solidFill>
                <a:latin typeface="DIN Next LT Pro" panose="020B0503020203050203" pitchFamily="34" charset="0"/>
              </a:rPr>
              <a:t>Dann schlug sie mit aller Kraft zweimal auf seinen Nacken und trennte ihm den Kopf ab. Und sie rollte seinen Körper von der Liege. </a:t>
            </a:r>
            <a:r>
              <a:rPr lang="de-CH" altLang="de-DE" sz="2400" dirty="0" smtClean="0">
                <a:solidFill>
                  <a:srgbClr val="191919"/>
                </a:solidFill>
                <a:latin typeface="DIN Next LT Pro" panose="020B0503020203050203" pitchFamily="34" charset="0"/>
              </a:rPr>
              <a:t>(</a:t>
            </a:r>
            <a:r>
              <a:rPr lang="de-CH" altLang="de-DE" sz="2400" dirty="0" smtClean="0">
                <a:solidFill>
                  <a:schemeClr val="bg1">
                    <a:lumMod val="10000"/>
                  </a:schemeClr>
                </a:solidFill>
                <a:latin typeface="DIN Next LT Pro" panose="020B0503020203050203" pitchFamily="34" charset="0"/>
              </a:rPr>
              <a:t>Judit 13,9)</a:t>
            </a:r>
          </a:p>
        </p:txBody>
      </p:sp>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8136"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Inspiration für die (bildende) Kunst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Grafik 1"/>
          <p:cNvPicPr>
            <a:picLocks noChangeAspect="1" noChangeArrowheads="1"/>
          </p:cNvPicPr>
          <p:nvPr/>
        </p:nvPicPr>
        <p:blipFill>
          <a:blip r:embed="rId3">
            <a:extLst>
              <a:ext uri="{28A0092B-C50C-407E-A947-70E740481C1C}">
                <a14:useLocalDpi xmlns:a14="http://schemas.microsoft.com/office/drawing/2010/main" val="0"/>
              </a:ext>
            </a:extLst>
          </a:blip>
          <a:srcRect l="16939" t="14435" r="12361" b="13168"/>
          <a:stretch>
            <a:fillRect/>
          </a:stretch>
        </p:blipFill>
        <p:spPr bwMode="auto">
          <a:xfrm>
            <a:off x="3611563" y="1268413"/>
            <a:ext cx="53324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feld 5"/>
          <p:cNvSpPr txBox="1">
            <a:spLocks noChangeArrowheads="1"/>
          </p:cNvSpPr>
          <p:nvPr/>
        </p:nvSpPr>
        <p:spPr bwMode="auto">
          <a:xfrm>
            <a:off x="4572000" y="5516563"/>
            <a:ext cx="4389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a:spcBef>
                <a:spcPct val="0"/>
              </a:spcBef>
              <a:buFontTx/>
              <a:buNone/>
            </a:pPr>
            <a:r>
              <a:rPr lang="de-CH" altLang="de-DE" sz="1800">
                <a:solidFill>
                  <a:srgbClr val="191919"/>
                </a:solidFill>
                <a:latin typeface="DIN Next LT Pro" pitchFamily="34" charset="0"/>
              </a:rPr>
              <a:t>Daniel Gran, Heilige Weisheit, 1740, Niederösterreich, Schloss Rosenau</a:t>
            </a:r>
          </a:p>
        </p:txBody>
      </p:sp>
      <p:sp>
        <p:nvSpPr>
          <p:cNvPr id="47108" name="Textfeld 6"/>
          <p:cNvSpPr txBox="1">
            <a:spLocks noChangeArrowheads="1"/>
          </p:cNvSpPr>
          <p:nvPr/>
        </p:nvSpPr>
        <p:spPr bwMode="auto">
          <a:xfrm>
            <a:off x="250825" y="1268413"/>
            <a:ext cx="3097213"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rgbClr val="191919"/>
                </a:solidFill>
                <a:latin typeface="DIN Next LT Pro" panose="020B0503020203050203" pitchFamily="34" charset="0"/>
              </a:rPr>
              <a:t>Ich bin vom Mund des Höchsten ausgegangen, / und wie Nebel habe ich die Erde bedeckt. / Ich habe in den Höhen mein Zelt errichtet, / und mein Thron stand auf einer Wolkensäule.</a:t>
            </a:r>
            <a:br>
              <a:rPr lang="de-CH" altLang="de-DE" sz="2800" dirty="0" smtClean="0">
                <a:solidFill>
                  <a:srgbClr val="191919"/>
                </a:solidFill>
                <a:latin typeface="DIN Next LT Pro" panose="020B0503020203050203" pitchFamily="34" charset="0"/>
              </a:rPr>
            </a:br>
            <a:r>
              <a:rPr lang="de-CH" altLang="de-DE" sz="2400" dirty="0" smtClean="0">
                <a:solidFill>
                  <a:schemeClr val="bg1">
                    <a:lumMod val="10000"/>
                  </a:schemeClr>
                </a:solidFill>
                <a:latin typeface="DIN Next LT Pro" panose="020B0503020203050203" pitchFamily="34" charset="0"/>
              </a:rPr>
              <a:t>(Jesus Sirach 24,4-6)</a:t>
            </a:r>
          </a:p>
          <a:p>
            <a:pPr>
              <a:spcBef>
                <a:spcPct val="0"/>
              </a:spcBef>
              <a:buFontTx/>
              <a:buNone/>
              <a:defRPr/>
            </a:pPr>
            <a:endParaRPr lang="de-CH" altLang="de-DE" sz="2000" dirty="0" smtClean="0">
              <a:solidFill>
                <a:srgbClr val="191919"/>
              </a:solidFill>
            </a:endParaRPr>
          </a:p>
        </p:txBody>
      </p:sp>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49160"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Frau Weisheit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270000"/>
            <a:ext cx="4897437"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feld 3"/>
          <p:cNvSpPr txBox="1">
            <a:spLocks noChangeArrowheads="1"/>
          </p:cNvSpPr>
          <p:nvPr/>
        </p:nvSpPr>
        <p:spPr bwMode="auto">
          <a:xfrm>
            <a:off x="755650" y="5157788"/>
            <a:ext cx="31686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a:spcBef>
                <a:spcPct val="0"/>
              </a:spcBef>
              <a:buFontTx/>
              <a:buNone/>
            </a:pPr>
            <a:r>
              <a:rPr lang="de-CH" altLang="de-DE" sz="1800">
                <a:solidFill>
                  <a:srgbClr val="191919"/>
                </a:solidFill>
                <a:latin typeface="DIN Next LT Pro" pitchFamily="34" charset="0"/>
              </a:rPr>
              <a:t>Meister der Rose von Lausanne, 1235, Lausanne, Cathédrale Notre-Dame</a:t>
            </a:r>
          </a:p>
          <a:p>
            <a:pPr>
              <a:spcBef>
                <a:spcPct val="0"/>
              </a:spcBef>
              <a:buFontTx/>
              <a:buNone/>
            </a:pPr>
            <a:endParaRPr lang="de-CH" altLang="de-DE" sz="2400"/>
          </a:p>
        </p:txBody>
      </p:sp>
      <p:sp>
        <p:nvSpPr>
          <p:cNvPr id="48133" name="Rechteck 1"/>
          <p:cNvSpPr>
            <a:spLocks noChangeArrowheads="1"/>
          </p:cNvSpPr>
          <p:nvPr/>
        </p:nvSpPr>
        <p:spPr bwMode="auto">
          <a:xfrm>
            <a:off x="250825" y="1270000"/>
            <a:ext cx="36734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rgbClr val="191919"/>
                </a:solidFill>
                <a:latin typeface="DIN Next LT Pro" panose="020B0503020203050203" pitchFamily="34" charset="0"/>
              </a:rPr>
              <a:t>Aber du hast alles geordnet nach Mass und Zahl und Gewicht. </a:t>
            </a:r>
            <a:r>
              <a:rPr lang="de-CH" altLang="de-DE" sz="2400" dirty="0" smtClean="0">
                <a:solidFill>
                  <a:schemeClr val="bg1">
                    <a:lumMod val="10000"/>
                  </a:schemeClr>
                </a:solidFill>
                <a:latin typeface="DIN Next LT Pro" panose="020B0503020203050203" pitchFamily="34" charset="0"/>
              </a:rPr>
              <a:t>(Weisheit 11,20)</a:t>
            </a:r>
          </a:p>
        </p:txBody>
      </p:sp>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50184"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Das Idealbild aller Architektur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feld 2"/>
          <p:cNvSpPr txBox="1">
            <a:spLocks noChangeArrowheads="1"/>
          </p:cNvSpPr>
          <p:nvPr/>
        </p:nvSpPr>
        <p:spPr bwMode="auto">
          <a:xfrm>
            <a:off x="250825" y="1311275"/>
            <a:ext cx="42497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chemeClr val="bg1">
                    <a:lumMod val="10000"/>
                  </a:schemeClr>
                </a:solidFill>
                <a:latin typeface="DIN Next LT Pro" panose="020B0503020203050203" pitchFamily="34" charset="0"/>
              </a:rPr>
              <a:t>Wenn du hinauf zum Himmel schaust und auf die Erde und all das siehst, was darin ist, erkenne, dass Gott all das nicht aus dem gemacht hat, was </a:t>
            </a:r>
            <a:br>
              <a:rPr lang="de-CH" altLang="de-DE" sz="2800" dirty="0" smtClean="0">
                <a:solidFill>
                  <a:schemeClr val="bg1">
                    <a:lumMod val="10000"/>
                  </a:schemeClr>
                </a:solidFill>
                <a:latin typeface="DIN Next LT Pro" panose="020B0503020203050203" pitchFamily="34" charset="0"/>
              </a:rPr>
            </a:br>
            <a:r>
              <a:rPr lang="de-CH" altLang="de-DE" sz="2800" dirty="0" smtClean="0">
                <a:solidFill>
                  <a:schemeClr val="bg1">
                    <a:lumMod val="10000"/>
                  </a:schemeClr>
                </a:solidFill>
                <a:latin typeface="DIN Next LT Pro" panose="020B0503020203050203" pitchFamily="34" charset="0"/>
              </a:rPr>
              <a:t>ist – und so entsteht auch das Menschengeschlecht.</a:t>
            </a:r>
            <a:br>
              <a:rPr lang="de-CH" altLang="de-DE" sz="2800" dirty="0" smtClean="0">
                <a:solidFill>
                  <a:schemeClr val="bg1">
                    <a:lumMod val="10000"/>
                  </a:schemeClr>
                </a:solidFill>
                <a:latin typeface="DIN Next LT Pro" panose="020B0503020203050203" pitchFamily="34" charset="0"/>
              </a:rPr>
            </a:br>
            <a:r>
              <a:rPr lang="de-CH" altLang="de-DE" sz="2400" dirty="0" smtClean="0">
                <a:solidFill>
                  <a:schemeClr val="bg1">
                    <a:lumMod val="10000"/>
                  </a:schemeClr>
                </a:solidFill>
                <a:latin typeface="DIN Next LT Pro" panose="020B0503020203050203" pitchFamily="34" charset="0"/>
              </a:rPr>
              <a:t>(2. Makkabäer 7,28)</a:t>
            </a:r>
          </a:p>
          <a:p>
            <a:pPr>
              <a:spcBef>
                <a:spcPct val="0"/>
              </a:spcBef>
              <a:buFontTx/>
              <a:buNone/>
              <a:defRPr/>
            </a:pPr>
            <a:endParaRPr lang="de-CH" altLang="de-DE" sz="2400" dirty="0" smtClean="0"/>
          </a:p>
        </p:txBody>
      </p:sp>
      <p:pic>
        <p:nvPicPr>
          <p:cNvPr id="51203" name="Grafik 1"/>
          <p:cNvPicPr>
            <a:picLocks noChangeAspect="1"/>
          </p:cNvPicPr>
          <p:nvPr/>
        </p:nvPicPr>
        <p:blipFill>
          <a:blip r:embed="rId3">
            <a:extLst>
              <a:ext uri="{28A0092B-C50C-407E-A947-70E740481C1C}">
                <a14:useLocalDpi xmlns:a14="http://schemas.microsoft.com/office/drawing/2010/main" val="0"/>
              </a:ext>
            </a:extLst>
          </a:blip>
          <a:srcRect t="3641" b="5920"/>
          <a:stretch>
            <a:fillRect/>
          </a:stretch>
        </p:blipFill>
        <p:spPr bwMode="auto">
          <a:xfrm>
            <a:off x="4932363" y="1311275"/>
            <a:ext cx="3960812"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hteck 1"/>
          <p:cNvSpPr>
            <a:spLocks noChangeArrowheads="1"/>
          </p:cNvSpPr>
          <p:nvPr/>
        </p:nvSpPr>
        <p:spPr bwMode="auto">
          <a:xfrm>
            <a:off x="971550" y="5797550"/>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a:spcBef>
                <a:spcPct val="0"/>
              </a:spcBef>
              <a:buFontTx/>
              <a:buNone/>
            </a:pPr>
            <a:r>
              <a:rPr lang="de-CH" altLang="de-DE" sz="1800">
                <a:solidFill>
                  <a:srgbClr val="191919"/>
                </a:solidFill>
                <a:latin typeface="DIN Next LT Pro" pitchFamily="34" charset="0"/>
              </a:rPr>
              <a:t>William Blake, Der Alte der Tage, 1824, Whitworth Art Gallery, Manchester</a:t>
            </a:r>
          </a:p>
        </p:txBody>
      </p:sp>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51208"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Schöpfung aus dem Nichts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9" name="Rechteck 2"/>
          <p:cNvSpPr>
            <a:spLocks noChangeArrowheads="1"/>
          </p:cNvSpPr>
          <p:nvPr/>
        </p:nvSpPr>
        <p:spPr bwMode="auto">
          <a:xfrm>
            <a:off x="196850" y="1268413"/>
            <a:ext cx="88392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chemeClr val="bg1">
                    <a:lumMod val="10000"/>
                  </a:schemeClr>
                </a:solidFill>
                <a:latin typeface="DIN Next LT Pro" panose="020B0503020203050203" pitchFamily="34" charset="0"/>
              </a:rPr>
              <a:t>Und ihretwegen flohen die Bewohner Jerusalems, / und die Stadt wurde zu einer An­siedlung von Fremden, / und ihren Nachkommen wurde sie fremd, / und ihre Kin­der verliessen sie. </a:t>
            </a:r>
            <a:r>
              <a:rPr lang="de-CH" altLang="de-DE" sz="2400" dirty="0" smtClean="0">
                <a:solidFill>
                  <a:schemeClr val="bg1">
                    <a:lumMod val="10000"/>
                  </a:schemeClr>
                </a:solidFill>
                <a:latin typeface="DIN Next LT Pro" panose="020B0503020203050203" pitchFamily="34" charset="0"/>
              </a:rPr>
              <a:t>(1. Makkabäer 1,38) </a:t>
            </a:r>
          </a:p>
          <a:p>
            <a:pPr>
              <a:spcBef>
                <a:spcPct val="0"/>
              </a:spcBef>
              <a:buFontTx/>
              <a:buNone/>
              <a:defRPr/>
            </a:pPr>
            <a:endParaRPr lang="de-CH" altLang="de-DE" sz="1800" dirty="0" smtClean="0">
              <a:solidFill>
                <a:srgbClr val="191919"/>
              </a:solidFill>
              <a:latin typeface="DIN Next LT Pro" panose="020B0503020203050203" pitchFamily="34" charset="0"/>
            </a:endParaRPr>
          </a:p>
        </p:txBody>
      </p:sp>
      <p:sp>
        <p:nvSpPr>
          <p:cNvPr id="52227" name="Rechteck 3"/>
          <p:cNvSpPr>
            <a:spLocks noChangeArrowheads="1"/>
          </p:cNvSpPr>
          <p:nvPr/>
        </p:nvSpPr>
        <p:spPr bwMode="auto">
          <a:xfrm>
            <a:off x="107950" y="4797425"/>
            <a:ext cx="20351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a:spcBef>
                <a:spcPct val="0"/>
              </a:spcBef>
              <a:buFontTx/>
              <a:buNone/>
            </a:pPr>
            <a:r>
              <a:rPr lang="de-CH" altLang="de-DE" sz="1800">
                <a:solidFill>
                  <a:srgbClr val="191919"/>
                </a:solidFill>
                <a:latin typeface="DIN Next LT Pro" pitchFamily="34" charset="0"/>
              </a:rPr>
              <a:t>Münze mit dem Profil Antiochos IV Epiphanes </a:t>
            </a:r>
            <a:br>
              <a:rPr lang="de-CH" altLang="de-DE" sz="1800">
                <a:solidFill>
                  <a:srgbClr val="191919"/>
                </a:solidFill>
                <a:latin typeface="DIN Next LT Pro" pitchFamily="34" charset="0"/>
              </a:rPr>
            </a:br>
            <a:r>
              <a:rPr lang="de-CH" altLang="de-DE" sz="1800">
                <a:solidFill>
                  <a:srgbClr val="191919"/>
                </a:solidFill>
                <a:latin typeface="DIN Next LT Pro" pitchFamily="34" charset="0"/>
              </a:rPr>
              <a:t>und der Inschrift: </a:t>
            </a:r>
            <a:br>
              <a:rPr lang="de-CH" altLang="de-DE" sz="1800">
                <a:solidFill>
                  <a:srgbClr val="191919"/>
                </a:solidFill>
                <a:latin typeface="DIN Next LT Pro" pitchFamily="34" charset="0"/>
              </a:rPr>
            </a:br>
            <a:r>
              <a:rPr lang="de-CH" altLang="de-DE" sz="1800">
                <a:solidFill>
                  <a:srgbClr val="191919"/>
                </a:solidFill>
                <a:latin typeface="DIN Next LT Pro" pitchFamily="34" charset="0"/>
              </a:rPr>
              <a:t>Bild Gottes, Bringer des Siegs </a:t>
            </a:r>
            <a:br>
              <a:rPr lang="de-CH" altLang="de-DE" sz="1800">
                <a:solidFill>
                  <a:srgbClr val="191919"/>
                </a:solidFill>
                <a:latin typeface="DIN Next LT Pro" pitchFamily="34" charset="0"/>
              </a:rPr>
            </a:br>
            <a:r>
              <a:rPr lang="de-CH" altLang="de-DE" sz="1800">
                <a:solidFill>
                  <a:srgbClr val="191919"/>
                </a:solidFill>
                <a:latin typeface="DIN Next LT Pro" pitchFamily="34" charset="0"/>
              </a:rPr>
              <a:t>(um 170 v. Chr.)</a:t>
            </a:r>
          </a:p>
        </p:txBody>
      </p:sp>
      <p:pic>
        <p:nvPicPr>
          <p:cNvPr id="522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588" y="3362325"/>
            <a:ext cx="6605587" cy="334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5223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Clash of Cultures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eck 1"/>
          <p:cNvSpPr/>
          <p:nvPr/>
        </p:nvSpPr>
        <p:spPr>
          <a:xfrm>
            <a:off x="250825" y="1844675"/>
            <a:ext cx="8569325" cy="3416300"/>
          </a:xfrm>
          <a:prstGeom prst="rect">
            <a:avLst/>
          </a:prstGeom>
        </p:spPr>
        <p:txBody>
          <a:bodyPr>
            <a:spAutoFit/>
          </a:bodyPr>
          <a:lstStyle/>
          <a:p>
            <a:pPr>
              <a:defRPr/>
            </a:pPr>
            <a:r>
              <a:rPr lang="de-CH" altLang="de-DE" sz="2800" dirty="0">
                <a:solidFill>
                  <a:srgbClr val="191919"/>
                </a:solidFill>
                <a:latin typeface="DIN Next LT Pro" pitchFamily="34" charset="0"/>
              </a:rPr>
              <a:t>Analog zu den Übersetzungsprinzipien der gesamten Zürcher Bibel:</a:t>
            </a:r>
          </a:p>
          <a:p>
            <a:pPr>
              <a:defRPr/>
            </a:pPr>
            <a:endParaRPr lang="de-CH" altLang="de-DE" sz="2800" dirty="0">
              <a:solidFill>
                <a:srgbClr val="191919"/>
              </a:solidFill>
              <a:latin typeface="DIN Next LT Pro" pitchFamily="34" charset="0"/>
            </a:endParaRPr>
          </a:p>
          <a:p>
            <a:pPr marL="457200" indent="-457200">
              <a:buFont typeface="Arial" panose="020B0604020202020204" pitchFamily="34" charset="0"/>
              <a:buChar char="•"/>
              <a:defRPr/>
            </a:pPr>
            <a:r>
              <a:rPr lang="de-CH" altLang="de-DE" sz="2800" dirty="0">
                <a:solidFill>
                  <a:srgbClr val="191919"/>
                </a:solidFill>
                <a:latin typeface="DIN Next LT Pro" pitchFamily="34" charset="0"/>
              </a:rPr>
              <a:t>Wahrung der Fremdheit</a:t>
            </a:r>
          </a:p>
          <a:p>
            <a:pPr marL="457200" indent="-457200">
              <a:buFont typeface="Arial" panose="020B0604020202020204" pitchFamily="34" charset="0"/>
              <a:buChar char="•"/>
              <a:defRPr/>
            </a:pPr>
            <a:r>
              <a:rPr lang="de-CH" altLang="de-DE" sz="2800" dirty="0">
                <a:solidFill>
                  <a:srgbClr val="191919"/>
                </a:solidFill>
                <a:latin typeface="DIN Next LT Pro" pitchFamily="34" charset="0"/>
              </a:rPr>
              <a:t>Philologische Genauigkeit</a:t>
            </a:r>
          </a:p>
          <a:p>
            <a:pPr marL="457200" indent="-457200">
              <a:buFont typeface="Arial" panose="020B0604020202020204" pitchFamily="34" charset="0"/>
              <a:buChar char="•"/>
              <a:defRPr/>
            </a:pPr>
            <a:r>
              <a:rPr lang="de-CH" altLang="de-DE" sz="2800" dirty="0">
                <a:solidFill>
                  <a:srgbClr val="191919"/>
                </a:solidFill>
                <a:latin typeface="DIN Next LT Pro" pitchFamily="34" charset="0"/>
              </a:rPr>
              <a:t>Zeitgemässe Sprache</a:t>
            </a:r>
          </a:p>
          <a:p>
            <a:pPr>
              <a:defRPr/>
            </a:pPr>
            <a:endParaRPr lang="de-CH" altLang="de-DE" dirty="0"/>
          </a:p>
          <a:p>
            <a:pPr>
              <a:defRPr/>
            </a:pPr>
            <a:endParaRPr lang="de-CH" altLang="de-DE" dirty="0"/>
          </a:p>
        </p:txBody>
      </p:sp>
      <p:sp>
        <p:nvSpPr>
          <p:cNvPr id="4" name="Textfeld 3"/>
          <p:cNvSpPr txBox="1"/>
          <p:nvPr/>
        </p:nvSpPr>
        <p:spPr>
          <a:xfrm>
            <a:off x="0" y="0"/>
            <a:ext cx="9119866" cy="1594982"/>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53254"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a:solidFill>
                  <a:schemeClr val="bg1"/>
                </a:solidFill>
                <a:latin typeface="DIN Next LT Pro" pitchFamily="34" charset="0"/>
              </a:rPr>
              <a:t>Merkmale der </a:t>
            </a:r>
            <a:r>
              <a:rPr lang="de-CH" altLang="de-DE" sz="3600" b="1" dirty="0" err="1">
                <a:solidFill>
                  <a:schemeClr val="bg1"/>
                </a:solidFill>
                <a:latin typeface="DIN Next LT Pro" pitchFamily="34" charset="0"/>
              </a:rPr>
              <a:t>deuterokanonischen</a:t>
            </a:r>
            <a:r>
              <a:rPr lang="de-CH" altLang="de-DE" sz="3600" b="1" dirty="0">
                <a:solidFill>
                  <a:schemeClr val="bg1"/>
                </a:solidFill>
                <a:latin typeface="DIN Next LT Pro" pitchFamily="34" charset="0"/>
              </a:rPr>
              <a:t> Schriften der Zürcher </a:t>
            </a:r>
            <a:r>
              <a:rPr lang="de-CH" altLang="de-DE" sz="3600" b="1" dirty="0" smtClean="0">
                <a:solidFill>
                  <a:schemeClr val="bg1"/>
                </a:solidFill>
                <a:latin typeface="DIN Next LT Pro" pitchFamily="34" charset="0"/>
              </a:rPr>
              <a:t>Bibel</a:t>
            </a:r>
            <a:endParaRPr lang="de-CH" altLang="de-DE" sz="3600" b="1" dirty="0">
              <a:solidFill>
                <a:schemeClr val="bg1"/>
              </a:solidFill>
              <a:latin typeface="DIN Next LT Pro"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hteck 1"/>
          <p:cNvSpPr>
            <a:spLocks noChangeArrowheads="1"/>
          </p:cNvSpPr>
          <p:nvPr/>
        </p:nvSpPr>
        <p:spPr bwMode="auto">
          <a:xfrm>
            <a:off x="250825" y="1268413"/>
            <a:ext cx="85693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u="sng" dirty="0" smtClean="0">
                <a:solidFill>
                  <a:schemeClr val="bg1">
                    <a:lumMod val="10000"/>
                  </a:schemeClr>
                </a:solidFill>
                <a:latin typeface="DIN Next LT Pro" panose="020B0503020203050203" pitchFamily="34" charset="0"/>
                <a:cs typeface="Arial" panose="020B0604020202020204" pitchFamily="34" charset="0"/>
              </a:rPr>
              <a:t>1. Makkabäer 3,43</a:t>
            </a:r>
          </a:p>
          <a:p>
            <a:pPr>
              <a:buFontTx/>
              <a:buNone/>
              <a:defRPr/>
            </a:pPr>
            <a:r>
              <a:rPr lang="de-CH" altLang="de-DE" sz="2800" dirty="0" smtClean="0">
                <a:solidFill>
                  <a:schemeClr val="bg1">
                    <a:lumMod val="10000"/>
                  </a:schemeClr>
                </a:solidFill>
                <a:latin typeface="DIN Next LT Pro" panose="020B0503020203050203" pitchFamily="34" charset="0"/>
                <a:cs typeface="Arial" panose="020B0604020202020204" pitchFamily="34" charset="0"/>
              </a:rPr>
              <a:t>Wir wollen unser Volk, das am Boden liegt, aufrichten und für unser Volk und für das, was heilig ist, kämpfen. </a:t>
            </a:r>
          </a:p>
          <a:p>
            <a:pPr>
              <a:buFontTx/>
              <a:buNone/>
              <a:defRPr/>
            </a:pPr>
            <a:endParaRPr lang="de-CH" altLang="de-DE" sz="2800" dirty="0" smtClean="0">
              <a:solidFill>
                <a:schemeClr val="bg1">
                  <a:lumMod val="10000"/>
                </a:schemeClr>
              </a:solidFill>
              <a:latin typeface="DIN Next LT Pro" panose="020B0503020203050203" pitchFamily="34" charset="0"/>
              <a:cs typeface="Arial" panose="020B0604020202020204" pitchFamily="34" charset="0"/>
            </a:endParaRPr>
          </a:p>
          <a:p>
            <a:pPr>
              <a:buFontTx/>
              <a:buNone/>
              <a:defRPr/>
            </a:pPr>
            <a:r>
              <a:rPr lang="de-CH" altLang="de-DE" sz="2800" u="sng" dirty="0" smtClean="0">
                <a:solidFill>
                  <a:schemeClr val="bg1">
                    <a:lumMod val="10000"/>
                  </a:schemeClr>
                </a:solidFill>
                <a:latin typeface="DIN Next LT Pro" panose="020B0503020203050203" pitchFamily="34" charset="0"/>
                <a:cs typeface="Arial" panose="020B0604020202020204" pitchFamily="34" charset="0"/>
              </a:rPr>
              <a:t>1. Makkabäer 10,39</a:t>
            </a:r>
          </a:p>
          <a:p>
            <a:pPr>
              <a:buFontTx/>
              <a:buNone/>
              <a:defRPr/>
            </a:pPr>
            <a:r>
              <a:rPr lang="de-CH" altLang="de-DE" sz="2800" dirty="0" err="1" smtClean="0">
                <a:solidFill>
                  <a:srgbClr val="191919"/>
                </a:solidFill>
                <a:latin typeface="DIN Next LT Pro" panose="020B0503020203050203" pitchFamily="34" charset="0"/>
                <a:cs typeface="Arial" panose="020B0604020202020204" pitchFamily="34" charset="0"/>
              </a:rPr>
              <a:t>Ptolemais</a:t>
            </a:r>
            <a:r>
              <a:rPr lang="de-CH" altLang="de-DE" sz="2800" dirty="0" smtClean="0">
                <a:solidFill>
                  <a:srgbClr val="191919"/>
                </a:solidFill>
                <a:latin typeface="DIN Next LT Pro" panose="020B0503020203050203" pitchFamily="34" charset="0"/>
                <a:cs typeface="Arial" panose="020B0604020202020204" pitchFamily="34" charset="0"/>
              </a:rPr>
              <a:t>, und was daran angrenzt, mache ich hiermit dem, was heilig ist in Jerusalem, zum Geschenk, um die Kosten zu begleichen für das, was heilig ist.</a:t>
            </a:r>
          </a:p>
        </p:txBody>
      </p:sp>
      <p:sp>
        <p:nvSpPr>
          <p:cNvPr id="3" name="Textfeld 2"/>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54278"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dirty="0" smtClean="0">
                <a:solidFill>
                  <a:schemeClr val="bg1"/>
                </a:solidFill>
                <a:latin typeface="DIN Next LT Pro" pitchFamily="34" charset="0"/>
              </a:rPr>
              <a:t>Textbeispiele </a:t>
            </a:r>
            <a:r>
              <a:rPr lang="fi-FI" altLang="de-DE" sz="3600" b="1" dirty="0" smtClean="0">
                <a:solidFill>
                  <a:schemeClr val="bg1"/>
                </a:solidFill>
                <a:latin typeface="DIN Next LT Pro" pitchFamily="34" charset="0"/>
              </a:rPr>
              <a:t>1Makk 3,43 / 1Makk 10,39</a:t>
            </a:r>
          </a:p>
          <a:p>
            <a:pPr algn="ctr" eaLnBrk="1" hangingPunct="1">
              <a:lnSpc>
                <a:spcPts val="4400"/>
              </a:lnSpc>
              <a:spcBef>
                <a:spcPts val="1800"/>
              </a:spcBef>
              <a:buFontTx/>
              <a:buNone/>
            </a:pPr>
            <a:endParaRPr lang="de-CH" altLang="de-DE" sz="3600" b="1" dirty="0">
              <a:solidFill>
                <a:schemeClr val="bg1"/>
              </a:solidFill>
              <a:latin typeface="DIN Next LT Pro"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335088"/>
            <a:ext cx="3368675"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Grafik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7013" y="1341438"/>
            <a:ext cx="3368675"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p:cNvSpPr/>
          <p:nvPr/>
        </p:nvSpPr>
        <p:spPr>
          <a:xfrm>
            <a:off x="4657725" y="1735138"/>
            <a:ext cx="97948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6" name="Pfeil nach rechts 5"/>
          <p:cNvSpPr/>
          <p:nvPr/>
        </p:nvSpPr>
        <p:spPr>
          <a:xfrm>
            <a:off x="282575" y="5545138"/>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 name="Pfeil nach rechts 7"/>
          <p:cNvSpPr/>
          <p:nvPr/>
        </p:nvSpPr>
        <p:spPr>
          <a:xfrm>
            <a:off x="4657725" y="4471988"/>
            <a:ext cx="97948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199" name="Textfeld 2"/>
          <p:cNvSpPr txBox="1">
            <a:spLocks noChangeArrowheads="1"/>
          </p:cNvSpPr>
          <p:nvPr/>
        </p:nvSpPr>
        <p:spPr bwMode="auto">
          <a:xfrm>
            <a:off x="4657725" y="4616450"/>
            <a:ext cx="720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800"/>
              <a:t>Tobit</a:t>
            </a:r>
          </a:p>
        </p:txBody>
      </p:sp>
      <p:sp>
        <p:nvSpPr>
          <p:cNvPr id="8200" name="Textfeld 3"/>
          <p:cNvSpPr txBox="1">
            <a:spLocks noChangeArrowheads="1"/>
          </p:cNvSpPr>
          <p:nvPr/>
        </p:nvSpPr>
        <p:spPr bwMode="auto">
          <a:xfrm>
            <a:off x="4586288" y="1879600"/>
            <a:ext cx="1152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800"/>
              <a:t> Makkabäer</a:t>
            </a:r>
          </a:p>
        </p:txBody>
      </p:sp>
      <p:sp>
        <p:nvSpPr>
          <p:cNvPr id="8201" name="Textfeld 8"/>
          <p:cNvSpPr txBox="1">
            <a:spLocks noChangeArrowheads="1"/>
          </p:cNvSpPr>
          <p:nvPr/>
        </p:nvSpPr>
        <p:spPr bwMode="auto">
          <a:xfrm>
            <a:off x="282575" y="5689600"/>
            <a:ext cx="849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800"/>
              <a:t>Judit</a:t>
            </a:r>
          </a:p>
        </p:txBody>
      </p:sp>
      <p:sp>
        <p:nvSpPr>
          <p:cNvPr id="13" name="Pfeil nach rechts 12"/>
          <p:cNvSpPr/>
          <p:nvPr/>
        </p:nvSpPr>
        <p:spPr>
          <a:xfrm>
            <a:off x="277813" y="221297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800" dirty="0">
                <a:solidFill>
                  <a:schemeClr val="tx1"/>
                </a:solidFill>
              </a:rPr>
              <a:t>Baruch</a:t>
            </a:r>
          </a:p>
        </p:txBody>
      </p:sp>
      <p:sp>
        <p:nvSpPr>
          <p:cNvPr id="14" name="Pfeil nach rechts 13"/>
          <p:cNvSpPr/>
          <p:nvPr/>
        </p:nvSpPr>
        <p:spPr>
          <a:xfrm>
            <a:off x="4657725" y="3862388"/>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800" dirty="0">
                <a:solidFill>
                  <a:schemeClr val="tx1"/>
                </a:solidFill>
              </a:rPr>
              <a:t>Weisheit Salomos</a:t>
            </a:r>
          </a:p>
        </p:txBody>
      </p:sp>
      <p:sp>
        <p:nvSpPr>
          <p:cNvPr id="15" name="Pfeil nach rechts 14"/>
          <p:cNvSpPr/>
          <p:nvPr/>
        </p:nvSpPr>
        <p:spPr>
          <a:xfrm>
            <a:off x="277813" y="474662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800" dirty="0">
                <a:solidFill>
                  <a:schemeClr val="tx1"/>
                </a:solidFill>
              </a:rPr>
              <a:t>Jesus</a:t>
            </a:r>
            <a:br>
              <a:rPr lang="de-CH" sz="800" dirty="0">
                <a:solidFill>
                  <a:schemeClr val="tx1"/>
                </a:solidFill>
              </a:rPr>
            </a:br>
            <a:r>
              <a:rPr lang="de-CH" sz="800" dirty="0">
                <a:solidFill>
                  <a:schemeClr val="tx1"/>
                </a:solidFill>
              </a:rPr>
              <a:t>Sirach</a:t>
            </a:r>
          </a:p>
        </p:txBody>
      </p:sp>
      <p:sp>
        <p:nvSpPr>
          <p:cNvPr id="16" name="Textfeld 15"/>
          <p:cNvSpPr txBox="1"/>
          <p:nvPr/>
        </p:nvSpPr>
        <p:spPr>
          <a:xfrm>
            <a:off x="0" y="-1281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8208" name="Rectangle 2"/>
          <p:cNvSpPr txBox="1">
            <a:spLocks noChangeArrowheads="1"/>
          </p:cNvSpPr>
          <p:nvPr/>
        </p:nvSpPr>
        <p:spPr bwMode="auto">
          <a:xfrm>
            <a:off x="-4763" y="307975"/>
            <a:ext cx="914400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Inhalt der Froschauerbibel 1531</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hteck 1"/>
          <p:cNvSpPr>
            <a:spLocks noChangeArrowheads="1"/>
          </p:cNvSpPr>
          <p:nvPr/>
        </p:nvSpPr>
        <p:spPr bwMode="auto">
          <a:xfrm>
            <a:off x="250825" y="1385888"/>
            <a:ext cx="83883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defRPr/>
            </a:pP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Nach drei Dingen </a:t>
            </a:r>
            <a:r>
              <a:rPr lang="de-CH" altLang="de-DE" sz="2800" dirty="0" smtClean="0">
                <a:solidFill>
                  <a:srgbClr val="0070C0"/>
                </a:solidFill>
                <a:latin typeface="DIN Next LT Pro" panose="020B0503020203050203" pitchFamily="34" charset="0"/>
                <a:ea typeface="Arial Unicode MS" panose="020B0604020202020204" pitchFamily="34" charset="-128"/>
                <a:cs typeface="Arial Unicode MS" panose="020B0604020202020204" pitchFamily="34" charset="-128"/>
              </a:rPr>
              <a:t>trägt</a:t>
            </a: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 meine Seele </a:t>
            </a:r>
            <a:r>
              <a:rPr lang="de-CH" altLang="de-DE" sz="2800" dirty="0" smtClean="0">
                <a:solidFill>
                  <a:srgbClr val="0070C0"/>
                </a:solidFill>
                <a:latin typeface="DIN Next LT Pro" panose="020B0503020203050203" pitchFamily="34" charset="0"/>
                <a:ea typeface="Arial Unicode MS" panose="020B0604020202020204" pitchFamily="34" charset="-128"/>
                <a:cs typeface="Arial Unicode MS" panose="020B0604020202020204" pitchFamily="34" charset="-128"/>
              </a:rPr>
              <a:t>Begehr</a:t>
            </a: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a:t>
            </a:r>
          </a:p>
          <a:p>
            <a:pPr>
              <a:spcBef>
                <a:spcPct val="0"/>
              </a:spcBef>
              <a:buFontTx/>
              <a:buNone/>
              <a:defRPr/>
            </a:pP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und sie sind </a:t>
            </a:r>
            <a:r>
              <a:rPr lang="de-CH" altLang="de-DE" sz="2800" dirty="0" smtClean="0">
                <a:solidFill>
                  <a:srgbClr val="CC66FF"/>
                </a:solidFill>
                <a:latin typeface="DIN Next LT Pro" panose="020B0503020203050203" pitchFamily="34" charset="0"/>
                <a:ea typeface="Arial Unicode MS" panose="020B0604020202020204" pitchFamily="34" charset="-128"/>
                <a:cs typeface="Arial Unicode MS" panose="020B0604020202020204" pitchFamily="34" charset="-128"/>
              </a:rPr>
              <a:t>wohlgefällig</a:t>
            </a: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 vor Gott und den Menschen:</a:t>
            </a:r>
          </a:p>
          <a:p>
            <a:pPr>
              <a:spcBef>
                <a:spcPct val="0"/>
              </a:spcBef>
              <a:buFontTx/>
              <a:buNone/>
              <a:defRPr/>
            </a:pP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Eintracht unter Brüdern, Liebe unter Freunden, </a:t>
            </a:r>
          </a:p>
          <a:p>
            <a:pPr>
              <a:spcBef>
                <a:spcPct val="0"/>
              </a:spcBef>
              <a:buFontTx/>
              <a:buNone/>
              <a:defRPr/>
            </a:pP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und dass </a:t>
            </a:r>
            <a:r>
              <a:rPr lang="de-CH" altLang="de-DE" sz="2800" dirty="0" smtClean="0">
                <a:solidFill>
                  <a:srgbClr val="00B050"/>
                </a:solidFill>
                <a:latin typeface="DIN Next LT Pro" panose="020B0503020203050203" pitchFamily="34" charset="0"/>
                <a:ea typeface="Arial Unicode MS" panose="020B0604020202020204" pitchFamily="34" charset="-128"/>
                <a:cs typeface="Arial Unicode MS" panose="020B0604020202020204" pitchFamily="34" charset="-128"/>
              </a:rPr>
              <a:t>Mann und Weib </a:t>
            </a: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sich </a:t>
            </a:r>
            <a:r>
              <a:rPr lang="de-CH" altLang="de-DE" sz="2800" dirty="0" smtClean="0">
                <a:solidFill>
                  <a:srgbClr val="FF0000"/>
                </a:solidFill>
                <a:latin typeface="DIN Next LT Pro" panose="020B0503020203050203" pitchFamily="34" charset="0"/>
                <a:ea typeface="Arial Unicode MS" panose="020B0604020202020204" pitchFamily="34" charset="-128"/>
                <a:cs typeface="Arial Unicode MS" panose="020B0604020202020204" pitchFamily="34" charset="-128"/>
              </a:rPr>
              <a:t>in einander schicken</a:t>
            </a:r>
            <a:r>
              <a:rPr lang="de-CH" altLang="de-DE" sz="2800" dirty="0" smtClean="0">
                <a:solidFill>
                  <a:srgbClr val="191919"/>
                </a:solidFill>
                <a:latin typeface="DIN Next LT Pro" panose="020B0503020203050203" pitchFamily="34" charset="0"/>
                <a:ea typeface="Arial Unicode MS" panose="020B0604020202020204" pitchFamily="34" charset="-128"/>
                <a:cs typeface="Arial Unicode MS" panose="020B0604020202020204" pitchFamily="34" charset="-128"/>
              </a:rPr>
              <a:t>. </a:t>
            </a:r>
            <a:r>
              <a:rPr lang="de-CH" altLang="de-DE" sz="2400" dirty="0" smtClean="0">
                <a:solidFill>
                  <a:schemeClr val="bg1">
                    <a:lumMod val="10000"/>
                  </a:schemeClr>
                </a:solidFill>
                <a:latin typeface="DIN Next LT Pro" panose="020B0503020203050203" pitchFamily="34" charset="0"/>
                <a:ea typeface="MS Mincho" panose="02020609040205080304" pitchFamily="49" charset="-128"/>
              </a:rPr>
              <a:t>(Zürcher Bibel 1931)</a:t>
            </a:r>
          </a:p>
          <a:p>
            <a:pPr>
              <a:spcBef>
                <a:spcPct val="0"/>
              </a:spcBef>
              <a:buFontTx/>
              <a:buNone/>
              <a:defRPr/>
            </a:pPr>
            <a:endParaRPr lang="de-CH" altLang="de-DE" sz="2000" dirty="0" smtClean="0">
              <a:latin typeface="DIN Next LT Pro" panose="020B0503020203050203" pitchFamily="34" charset="0"/>
              <a:ea typeface="MS Mincho" panose="02020609040205080304" pitchFamily="49" charset="-128"/>
            </a:endParaRPr>
          </a:p>
          <a:p>
            <a:pPr>
              <a:spcBef>
                <a:spcPct val="0"/>
              </a:spcBef>
              <a:buFontTx/>
              <a:buNone/>
              <a:defRPr/>
            </a:pPr>
            <a:r>
              <a:rPr lang="de-CH" altLang="de-DE" sz="2800" dirty="0" smtClean="0">
                <a:solidFill>
                  <a:srgbClr val="191919"/>
                </a:solidFill>
                <a:latin typeface="DIN Next LT Pro" panose="020B0503020203050203" pitchFamily="34" charset="0"/>
                <a:ea typeface="MS Mincho" panose="02020609040205080304" pitchFamily="49" charset="-128"/>
              </a:rPr>
              <a:t>Nach drei Dingen </a:t>
            </a:r>
            <a:r>
              <a:rPr lang="de-CH" altLang="de-DE" sz="2800" dirty="0" smtClean="0">
                <a:solidFill>
                  <a:srgbClr val="0070C0"/>
                </a:solidFill>
                <a:latin typeface="DIN Next LT Pro" panose="020B0503020203050203" pitchFamily="34" charset="0"/>
                <a:ea typeface="MS Mincho" panose="02020609040205080304" pitchFamily="49" charset="-128"/>
              </a:rPr>
              <a:t>hat</a:t>
            </a:r>
            <a:r>
              <a:rPr lang="de-CH" altLang="de-DE" sz="2800" dirty="0" smtClean="0">
                <a:solidFill>
                  <a:srgbClr val="191919"/>
                </a:solidFill>
                <a:latin typeface="DIN Next LT Pro" panose="020B0503020203050203" pitchFamily="34" charset="0"/>
                <a:ea typeface="MS Mincho" panose="02020609040205080304" pitchFamily="49" charset="-128"/>
              </a:rPr>
              <a:t> meine Seele </a:t>
            </a:r>
            <a:r>
              <a:rPr lang="de-CH" altLang="de-DE" sz="2800" dirty="0" smtClean="0">
                <a:solidFill>
                  <a:srgbClr val="0070C0"/>
                </a:solidFill>
                <a:latin typeface="DIN Next LT Pro" panose="020B0503020203050203" pitchFamily="34" charset="0"/>
                <a:ea typeface="MS Mincho" panose="02020609040205080304" pitchFamily="49" charset="-128"/>
              </a:rPr>
              <a:t>Verlangen</a:t>
            </a:r>
            <a:r>
              <a:rPr lang="de-CH" altLang="de-DE" sz="2800" dirty="0" smtClean="0">
                <a:solidFill>
                  <a:srgbClr val="191919"/>
                </a:solidFill>
                <a:latin typeface="DIN Next LT Pro" panose="020B0503020203050203" pitchFamily="34" charset="0"/>
                <a:ea typeface="MS Mincho" panose="02020609040205080304" pitchFamily="49" charset="-128"/>
              </a:rPr>
              <a:t>,</a:t>
            </a:r>
          </a:p>
          <a:p>
            <a:pPr>
              <a:spcBef>
                <a:spcPct val="0"/>
              </a:spcBef>
              <a:buFontTx/>
              <a:buNone/>
              <a:defRPr/>
            </a:pPr>
            <a:r>
              <a:rPr lang="de-CH" altLang="de-DE" sz="2800" dirty="0" smtClean="0">
                <a:solidFill>
                  <a:srgbClr val="191919"/>
                </a:solidFill>
                <a:latin typeface="DIN Next LT Pro" panose="020B0503020203050203" pitchFamily="34" charset="0"/>
                <a:ea typeface="MS Mincho" panose="02020609040205080304" pitchFamily="49" charset="-128"/>
              </a:rPr>
              <a:t>und diese sind </a:t>
            </a:r>
            <a:r>
              <a:rPr lang="de-CH" altLang="de-DE" sz="2800" dirty="0" smtClean="0">
                <a:solidFill>
                  <a:srgbClr val="CC66FF"/>
                </a:solidFill>
                <a:latin typeface="DIN Next LT Pro" panose="020B0503020203050203" pitchFamily="34" charset="0"/>
                <a:ea typeface="MS Mincho" panose="02020609040205080304" pitchFamily="49" charset="-128"/>
              </a:rPr>
              <a:t>willkommen</a:t>
            </a:r>
            <a:r>
              <a:rPr lang="de-CH" altLang="de-DE" sz="2800" dirty="0" smtClean="0">
                <a:solidFill>
                  <a:srgbClr val="191919"/>
                </a:solidFill>
                <a:latin typeface="DIN Next LT Pro" panose="020B0503020203050203" pitchFamily="34" charset="0"/>
                <a:ea typeface="MS Mincho" panose="02020609040205080304" pitchFamily="49" charset="-128"/>
              </a:rPr>
              <a:t> vor Gott und vor den Menschen: Eintracht unter Brüdern und Freundschaft unter Nachbarn und </a:t>
            </a:r>
            <a:r>
              <a:rPr lang="de-CH" altLang="de-DE" sz="2800" dirty="0" smtClean="0">
                <a:solidFill>
                  <a:srgbClr val="00B050"/>
                </a:solidFill>
                <a:latin typeface="DIN Next LT Pro" panose="020B0503020203050203" pitchFamily="34" charset="0"/>
                <a:ea typeface="MS Mincho" panose="02020609040205080304" pitchFamily="49" charset="-128"/>
              </a:rPr>
              <a:t>Frau und Mann</a:t>
            </a:r>
            <a:r>
              <a:rPr lang="de-CH" altLang="de-DE" sz="2800" dirty="0" smtClean="0">
                <a:solidFill>
                  <a:srgbClr val="191919"/>
                </a:solidFill>
                <a:latin typeface="DIN Next LT Pro" panose="020B0503020203050203" pitchFamily="34" charset="0"/>
                <a:ea typeface="MS Mincho" panose="02020609040205080304" pitchFamily="49" charset="-128"/>
              </a:rPr>
              <a:t>, die </a:t>
            </a:r>
            <a:r>
              <a:rPr lang="de-CH" altLang="de-DE" sz="2800" dirty="0" smtClean="0">
                <a:solidFill>
                  <a:srgbClr val="FF0000"/>
                </a:solidFill>
                <a:latin typeface="DIN Next LT Pro" panose="020B0503020203050203" pitchFamily="34" charset="0"/>
                <a:ea typeface="MS Mincho" panose="02020609040205080304" pitchFamily="49" charset="-128"/>
              </a:rPr>
              <a:t>miteinander auskommen</a:t>
            </a:r>
            <a:r>
              <a:rPr lang="de-CH" altLang="de-DE" sz="2800" dirty="0" smtClean="0">
                <a:solidFill>
                  <a:srgbClr val="191919"/>
                </a:solidFill>
                <a:latin typeface="DIN Next LT Pro" panose="020B0503020203050203" pitchFamily="34" charset="0"/>
                <a:ea typeface="MS Mincho" panose="02020609040205080304" pitchFamily="49" charset="-128"/>
              </a:rPr>
              <a:t>. </a:t>
            </a:r>
            <a:r>
              <a:rPr lang="de-CH" altLang="de-DE" sz="2400" dirty="0" smtClean="0">
                <a:solidFill>
                  <a:schemeClr val="bg1">
                    <a:lumMod val="10000"/>
                  </a:schemeClr>
                </a:solidFill>
                <a:latin typeface="DIN Next LT Pro" panose="020B0503020203050203" pitchFamily="34" charset="0"/>
                <a:ea typeface="MS Mincho" panose="02020609040205080304" pitchFamily="49" charset="-128"/>
              </a:rPr>
              <a:t>(Zürcher Bibel 2007/2019)</a:t>
            </a:r>
            <a:endParaRPr lang="de-DE" altLang="de-DE" sz="2400" dirty="0" smtClean="0">
              <a:solidFill>
                <a:schemeClr val="bg1">
                  <a:lumMod val="10000"/>
                </a:schemeClr>
              </a:solidFill>
              <a:latin typeface="DIN Next LT Pro" panose="020B0503020203050203" pitchFamily="34" charset="0"/>
              <a:ea typeface="MS Mincho" panose="02020609040205080304" pitchFamily="49" charset="-128"/>
            </a:endParaRPr>
          </a:p>
          <a:p>
            <a:pPr>
              <a:spcBef>
                <a:spcPct val="0"/>
              </a:spcBef>
              <a:buFontTx/>
              <a:buNone/>
              <a:defRPr/>
            </a:pPr>
            <a:endParaRPr lang="de-CH" altLang="de-DE" sz="1600" dirty="0" smtClean="0">
              <a:solidFill>
                <a:srgbClr val="191919"/>
              </a:solidFill>
              <a:latin typeface="DIN Next LT Pro" panose="020B0503020203050203" pitchFamily="34" charset="0"/>
              <a:ea typeface="MS Mincho" panose="02020609040205080304" pitchFamily="49" charset="-128"/>
            </a:endParaRPr>
          </a:p>
          <a:p>
            <a:pPr>
              <a:spcBef>
                <a:spcPct val="0"/>
              </a:spcBef>
              <a:buFontTx/>
              <a:buNone/>
              <a:defRPr/>
            </a:pPr>
            <a:endParaRPr lang="de-CH" altLang="de-DE" sz="2000" dirty="0" smtClean="0">
              <a:solidFill>
                <a:srgbClr val="191919"/>
              </a:solidFill>
              <a:latin typeface="DIN Next LT Pro" panose="020B0503020203050203" pitchFamily="34" charset="0"/>
              <a:ea typeface="MS Mincho" panose="02020609040205080304" pitchFamily="49" charset="-128"/>
            </a:endParaRPr>
          </a:p>
          <a:p>
            <a:pPr>
              <a:spcBef>
                <a:spcPct val="0"/>
              </a:spcBef>
              <a:buFontTx/>
              <a:buNone/>
              <a:defRPr/>
            </a:pPr>
            <a:endParaRPr lang="de-CH" altLang="de-DE" sz="3400" dirty="0" smtClean="0">
              <a:solidFill>
                <a:srgbClr val="191919"/>
              </a:solidFill>
              <a:latin typeface="DIN Next LT Pro" panose="020B0503020203050203" pitchFamily="34" charset="0"/>
              <a:ea typeface="MS Mincho" panose="02020609040205080304" pitchFamily="49" charset="-128"/>
            </a:endParaRPr>
          </a:p>
        </p:txBody>
      </p:sp>
      <p:sp>
        <p:nvSpPr>
          <p:cNvPr id="5" name="Textfeld 4"/>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5530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Textbeispiel Jesus Sirach 25,1</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17002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CH"/>
          </a:p>
        </p:txBody>
      </p:sp>
      <p:sp>
        <p:nvSpPr>
          <p:cNvPr id="6" name="Rectangle 2"/>
          <p:cNvSpPr>
            <a:spLocks noGrp="1" noChangeArrowheads="1"/>
          </p:cNvSpPr>
          <p:nvPr>
            <p:ph type="title"/>
          </p:nvPr>
        </p:nvSpPr>
        <p:spPr>
          <a:xfrm>
            <a:off x="1116013" y="-11113"/>
            <a:ext cx="7920037" cy="1711326"/>
          </a:xfrm>
        </p:spPr>
        <p:txBody>
          <a:bodyPr/>
          <a:lstStyle/>
          <a:p>
            <a:pPr algn="l" eaLnBrk="1" hangingPunct="1">
              <a:lnSpc>
                <a:spcPct val="110000"/>
              </a:lnSpc>
              <a:spcBef>
                <a:spcPts val="2400"/>
              </a:spcBef>
              <a:defRPr/>
            </a:pPr>
            <a:r>
              <a:rPr lang="de-CH" altLang="de-DE" b="1" dirty="0" smtClean="0">
                <a:solidFill>
                  <a:schemeClr val="bg1"/>
                </a:solidFill>
                <a:latin typeface="DIN Next LT Pro" pitchFamily="34" charset="0"/>
              </a:rPr>
              <a:t>Zürcher Bibel :</a:t>
            </a:r>
            <a:br>
              <a:rPr lang="de-CH" altLang="de-DE" b="1" dirty="0" smtClean="0">
                <a:solidFill>
                  <a:schemeClr val="bg1"/>
                </a:solidFill>
                <a:latin typeface="DIN Next LT Pro" pitchFamily="34" charset="0"/>
              </a:rPr>
            </a:br>
            <a:r>
              <a:rPr lang="de-CH" altLang="de-DE" b="1" dirty="0" smtClean="0">
                <a:solidFill>
                  <a:schemeClr val="bg1"/>
                </a:solidFill>
                <a:latin typeface="DIN Next LT Pro" pitchFamily="34" charset="0"/>
              </a:rPr>
              <a:t>Die verschiedenen Ausgaben</a:t>
            </a:r>
          </a:p>
        </p:txBody>
      </p:sp>
      <p:sp>
        <p:nvSpPr>
          <p:cNvPr id="56324" name="Textfeld 6"/>
          <p:cNvSpPr txBox="1">
            <a:spLocks noChangeArrowheads="1"/>
          </p:cNvSpPr>
          <p:nvPr/>
        </p:nvSpPr>
        <p:spPr bwMode="auto">
          <a:xfrm>
            <a:off x="33338" y="-31750"/>
            <a:ext cx="9969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3000">
                <a:solidFill>
                  <a:schemeClr val="bg1"/>
                </a:solidFill>
                <a:latin typeface="DIN Next LT Pro Medium" pitchFamily="34" charset="0"/>
              </a:rPr>
              <a:t>3</a:t>
            </a:r>
          </a:p>
        </p:txBody>
      </p:sp>
      <p:pic>
        <p:nvPicPr>
          <p:cNvPr id="56325"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2133600"/>
            <a:ext cx="227965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0"/>
            <a:ext cx="442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0"/>
            <a:ext cx="442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O:\6 Werbung\Bibel\PowerPoint\A_04_AT_Einleitung_Seite_1.tif"/>
          <p:cNvPicPr>
            <a:picLocks noChangeAspect="1" noChangeArrowheads="1"/>
          </p:cNvPicPr>
          <p:nvPr/>
        </p:nvPicPr>
        <p:blipFill>
          <a:blip r:embed="rId3">
            <a:extLst>
              <a:ext uri="{28A0092B-C50C-407E-A947-70E740481C1C}">
                <a14:useLocalDpi xmlns:a14="http://schemas.microsoft.com/office/drawing/2010/main" val="0"/>
              </a:ext>
            </a:extLst>
          </a:blip>
          <a:srcRect t="7747" b="5104"/>
          <a:stretch>
            <a:fillRect/>
          </a:stretch>
        </p:blipFill>
        <p:spPr bwMode="auto">
          <a:xfrm>
            <a:off x="-457200" y="0"/>
            <a:ext cx="556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O:\6 Werbung\Bibel\PowerPoint\A_04_AT_Einleitung_Seite_2.tif"/>
          <p:cNvPicPr>
            <a:picLocks noChangeAspect="1" noChangeArrowheads="1"/>
          </p:cNvPicPr>
          <p:nvPr/>
        </p:nvPicPr>
        <p:blipFill>
          <a:blip r:embed="rId4">
            <a:extLst>
              <a:ext uri="{28A0092B-C50C-407E-A947-70E740481C1C}">
                <a14:useLocalDpi xmlns:a14="http://schemas.microsoft.com/office/drawing/2010/main" val="0"/>
              </a:ext>
            </a:extLst>
          </a:blip>
          <a:srcRect t="8331" b="5205"/>
          <a:stretch>
            <a:fillRect/>
          </a:stretch>
        </p:blipFill>
        <p:spPr bwMode="auto">
          <a:xfrm>
            <a:off x="3429000" y="185738"/>
            <a:ext cx="5456238"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O:\6 Werbung\Bibel\PowerPoint\B_07_Glossar.tif"/>
          <p:cNvPicPr>
            <a:picLocks noChangeAspect="1" noChangeArrowheads="1"/>
          </p:cNvPicPr>
          <p:nvPr/>
        </p:nvPicPr>
        <p:blipFill>
          <a:blip r:embed="rId3">
            <a:extLst>
              <a:ext uri="{28A0092B-C50C-407E-A947-70E740481C1C}">
                <a14:useLocalDpi xmlns:a14="http://schemas.microsoft.com/office/drawing/2010/main" val="0"/>
              </a:ext>
            </a:extLst>
          </a:blip>
          <a:srcRect t="22218" b="29214"/>
          <a:stretch>
            <a:fillRect/>
          </a:stretch>
        </p:blipFill>
        <p:spPr bwMode="auto">
          <a:xfrm>
            <a:off x="304800" y="304800"/>
            <a:ext cx="860425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Grafik 2"/>
          <p:cNvPicPr>
            <a:picLocks noChangeAspect="1"/>
          </p:cNvPicPr>
          <p:nvPr/>
        </p:nvPicPr>
        <p:blipFill>
          <a:blip r:embed="rId3">
            <a:extLst>
              <a:ext uri="{28A0092B-C50C-407E-A947-70E740481C1C}">
                <a14:useLocalDpi xmlns:a14="http://schemas.microsoft.com/office/drawing/2010/main" val="0"/>
              </a:ext>
            </a:extLst>
          </a:blip>
          <a:srcRect t="7700" b="11371"/>
          <a:stretch>
            <a:fillRect/>
          </a:stretch>
        </p:blipFill>
        <p:spPr bwMode="auto">
          <a:xfrm>
            <a:off x="1835150" y="368300"/>
            <a:ext cx="5219700" cy="630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363" y="2060575"/>
            <a:ext cx="2535237"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060575"/>
            <a:ext cx="2592388"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8513" y="2060575"/>
            <a:ext cx="258127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62472" name="Rectangle 2"/>
          <p:cNvSpPr txBox="1">
            <a:spLocks noChangeArrowheads="1"/>
          </p:cNvSpPr>
          <p:nvPr/>
        </p:nvSpPr>
        <p:spPr bwMode="auto">
          <a:xfrm>
            <a:off x="0" y="3333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Die drei Neuen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Grafik 2"/>
          <p:cNvPicPr>
            <a:picLocks noChangeAspect="1"/>
          </p:cNvPicPr>
          <p:nvPr/>
        </p:nvPicPr>
        <p:blipFill>
          <a:blip r:embed="rId3">
            <a:extLst>
              <a:ext uri="{28A0092B-C50C-407E-A947-70E740481C1C}">
                <a14:useLocalDpi xmlns:a14="http://schemas.microsoft.com/office/drawing/2010/main" val="0"/>
              </a:ext>
            </a:extLst>
          </a:blip>
          <a:srcRect l="3181" t="8000" r="954" b="63651"/>
          <a:stretch>
            <a:fillRect/>
          </a:stretch>
        </p:blipFill>
        <p:spPr bwMode="auto">
          <a:xfrm>
            <a:off x="107950" y="1309688"/>
            <a:ext cx="903605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Grafik 2"/>
          <p:cNvPicPr>
            <a:picLocks noChangeAspect="1"/>
          </p:cNvPicPr>
          <p:nvPr/>
        </p:nvPicPr>
        <p:blipFill>
          <a:blip r:embed="rId3">
            <a:extLst>
              <a:ext uri="{28A0092B-C50C-407E-A947-70E740481C1C}">
                <a14:useLocalDpi xmlns:a14="http://schemas.microsoft.com/office/drawing/2010/main" val="0"/>
              </a:ext>
            </a:extLst>
          </a:blip>
          <a:srcRect l="3391" t="35300" r="874" b="32150"/>
          <a:stretch>
            <a:fillRect/>
          </a:stretch>
        </p:blipFill>
        <p:spPr bwMode="auto">
          <a:xfrm>
            <a:off x="0" y="836613"/>
            <a:ext cx="91440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O:\6 Werbung\Bibel\Holzschnit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1138"/>
            <a:ext cx="6781800" cy="636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fik 2"/>
          <p:cNvPicPr>
            <a:picLocks noChangeAspect="1"/>
          </p:cNvPicPr>
          <p:nvPr/>
        </p:nvPicPr>
        <p:blipFill>
          <a:blip r:embed="rId3">
            <a:extLst>
              <a:ext uri="{28A0092B-C50C-407E-A947-70E740481C1C}">
                <a14:useLocalDpi xmlns:a14="http://schemas.microsoft.com/office/drawing/2010/main" val="0"/>
              </a:ext>
            </a:extLst>
          </a:blip>
          <a:srcRect l="3555" t="67850" r="1965"/>
          <a:stretch>
            <a:fillRect/>
          </a:stretch>
        </p:blipFill>
        <p:spPr bwMode="auto">
          <a:xfrm>
            <a:off x="34925" y="1052513"/>
            <a:ext cx="89868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feld 1"/>
          <p:cNvSpPr txBox="1">
            <a:spLocks noChangeArrowheads="1"/>
          </p:cNvSpPr>
          <p:nvPr/>
        </p:nvSpPr>
        <p:spPr bwMode="auto">
          <a:xfrm>
            <a:off x="179388" y="188913"/>
            <a:ext cx="878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defRPr/>
            </a:pPr>
            <a:r>
              <a:rPr lang="de-CH" altLang="de-DE" sz="2800" dirty="0" smtClean="0">
                <a:latin typeface="DIN Next LT Pro" pitchFamily="34" charset="0"/>
                <a:ea typeface="ＭＳ Ｐゴシック" charset="0"/>
                <a:cs typeface="+mj-cs"/>
              </a:rPr>
              <a:t>Gesamtsortiment</a:t>
            </a:r>
          </a:p>
        </p:txBody>
      </p:sp>
      <p:pic>
        <p:nvPicPr>
          <p:cNvPr id="6656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981450"/>
            <a:ext cx="66833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196975"/>
            <a:ext cx="6826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89213"/>
            <a:ext cx="67945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Grafik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375275"/>
            <a:ext cx="6286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Grafik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2775" y="260350"/>
            <a:ext cx="6540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Grafik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51350" y="5375275"/>
            <a:ext cx="7239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Grafik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97375" y="2543175"/>
            <a:ext cx="9667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Grafik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2516188"/>
            <a:ext cx="96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feld 11"/>
          <p:cNvSpPr txBox="1">
            <a:spLocks noChangeArrowheads="1"/>
          </p:cNvSpPr>
          <p:nvPr/>
        </p:nvSpPr>
        <p:spPr bwMode="auto">
          <a:xfrm>
            <a:off x="1258888" y="1230313"/>
            <a:ext cx="2449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Hardcover grün</a:t>
            </a:r>
          </a:p>
          <a:p>
            <a:pPr>
              <a:spcBef>
                <a:spcPct val="0"/>
              </a:spcBef>
            </a:pPr>
            <a:r>
              <a:rPr lang="de-CH" altLang="de-DE" sz="1000">
                <a:latin typeface="DIN Next LT Pro" pitchFamily="34" charset="0"/>
              </a:rPr>
              <a:t>deuterokanonischen Schriften</a:t>
            </a:r>
          </a:p>
          <a:p>
            <a:pPr>
              <a:spcBef>
                <a:spcPct val="0"/>
              </a:spcBef>
            </a:pPr>
            <a:r>
              <a:rPr lang="de-CH" altLang="de-DE" sz="1000">
                <a:latin typeface="DIN Next LT Pro" pitchFamily="34" charset="0"/>
              </a:rPr>
              <a:t>Glossar, Einleitungen</a:t>
            </a:r>
          </a:p>
          <a:p>
            <a:pPr>
              <a:spcBef>
                <a:spcPct val="0"/>
              </a:spcBef>
            </a:pPr>
            <a:r>
              <a:rPr lang="de-CH" altLang="de-DE" sz="1000">
                <a:latin typeface="DIN Next LT Pro" pitchFamily="34" charset="0"/>
              </a:rPr>
              <a:t>einspaltig</a:t>
            </a:r>
          </a:p>
          <a:p>
            <a:pPr>
              <a:spcBef>
                <a:spcPct val="0"/>
              </a:spcBef>
            </a:pPr>
            <a:r>
              <a:rPr lang="de-CH" altLang="de-DE" sz="1000">
                <a:latin typeface="DIN Next LT Pro" pitchFamily="34" charset="0"/>
              </a:rPr>
              <a:t>Schriftgrösse 100%</a:t>
            </a:r>
          </a:p>
        </p:txBody>
      </p:sp>
      <p:sp>
        <p:nvSpPr>
          <p:cNvPr id="66572" name="Textfeld 12"/>
          <p:cNvSpPr txBox="1">
            <a:spLocks noChangeArrowheads="1"/>
          </p:cNvSpPr>
          <p:nvPr/>
        </p:nvSpPr>
        <p:spPr bwMode="auto">
          <a:xfrm>
            <a:off x="1309688" y="2589213"/>
            <a:ext cx="2447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Traubibel Leinen rubinrot</a:t>
            </a:r>
          </a:p>
          <a:p>
            <a:pPr>
              <a:spcBef>
                <a:spcPct val="0"/>
              </a:spcBef>
            </a:pPr>
            <a:r>
              <a:rPr lang="de-CH" altLang="de-DE" sz="1000">
                <a:latin typeface="DIN Next LT Pro" pitchFamily="34" charset="0"/>
              </a:rPr>
              <a:t>deuterokanonischen Schriften</a:t>
            </a:r>
          </a:p>
          <a:p>
            <a:pPr>
              <a:spcBef>
                <a:spcPct val="0"/>
              </a:spcBef>
            </a:pPr>
            <a:r>
              <a:rPr lang="de-CH" altLang="de-DE" sz="1000">
                <a:latin typeface="DIN Next LT Pro" pitchFamily="34" charset="0"/>
              </a:rPr>
              <a:t>Glossar, Einleitungen</a:t>
            </a:r>
          </a:p>
          <a:p>
            <a:pPr>
              <a:spcBef>
                <a:spcPct val="0"/>
              </a:spcBef>
            </a:pPr>
            <a:r>
              <a:rPr lang="de-CH" altLang="de-DE" sz="1000">
                <a:latin typeface="DIN Next LT Pro" pitchFamily="34" charset="0"/>
              </a:rPr>
              <a:t>eingelegte Trauurkunde</a:t>
            </a:r>
          </a:p>
          <a:p>
            <a:pPr>
              <a:spcBef>
                <a:spcPct val="0"/>
              </a:spcBef>
            </a:pPr>
            <a:r>
              <a:rPr lang="de-CH" altLang="de-DE" sz="1000">
                <a:latin typeface="DIN Next LT Pro" pitchFamily="34" charset="0"/>
              </a:rPr>
              <a:t>einspaltig</a:t>
            </a:r>
          </a:p>
          <a:p>
            <a:pPr>
              <a:spcBef>
                <a:spcPct val="0"/>
              </a:spcBef>
            </a:pPr>
            <a:r>
              <a:rPr lang="de-CH" altLang="de-DE" sz="1000">
                <a:latin typeface="DIN Next LT Pro" pitchFamily="34" charset="0"/>
              </a:rPr>
              <a:t>Schriftgrösse 110%</a:t>
            </a:r>
          </a:p>
        </p:txBody>
      </p:sp>
      <p:sp>
        <p:nvSpPr>
          <p:cNvPr id="66573" name="Textfeld 13"/>
          <p:cNvSpPr txBox="1">
            <a:spLocks noChangeArrowheads="1"/>
          </p:cNvSpPr>
          <p:nvPr/>
        </p:nvSpPr>
        <p:spPr bwMode="auto">
          <a:xfrm>
            <a:off x="1212850" y="3981450"/>
            <a:ext cx="2447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Deuterokanonische Schriften</a:t>
            </a:r>
            <a:endParaRPr lang="de-CH" altLang="de-DE" sz="1000">
              <a:latin typeface="DIN Next LT Pro" pitchFamily="34" charset="0"/>
            </a:endParaRPr>
          </a:p>
          <a:p>
            <a:pPr>
              <a:spcBef>
                <a:spcPct val="0"/>
              </a:spcBef>
            </a:pPr>
            <a:r>
              <a:rPr lang="de-CH" altLang="de-DE" sz="1000">
                <a:latin typeface="DIN Next LT Pro" pitchFamily="34" charset="0"/>
              </a:rPr>
              <a:t>Einleitungen</a:t>
            </a:r>
          </a:p>
          <a:p>
            <a:pPr>
              <a:spcBef>
                <a:spcPct val="0"/>
              </a:spcBef>
            </a:pPr>
            <a:r>
              <a:rPr lang="de-CH" altLang="de-DE" sz="1000">
                <a:latin typeface="DIN Next LT Pro" pitchFamily="34" charset="0"/>
              </a:rPr>
              <a:t>einspaltig</a:t>
            </a:r>
          </a:p>
          <a:p>
            <a:pPr>
              <a:spcBef>
                <a:spcPct val="0"/>
              </a:spcBef>
            </a:pPr>
            <a:r>
              <a:rPr lang="de-CH" altLang="de-DE" sz="1000">
                <a:latin typeface="DIN Next LT Pro" pitchFamily="34" charset="0"/>
              </a:rPr>
              <a:t>Schriftgrösse 100%</a:t>
            </a:r>
          </a:p>
        </p:txBody>
      </p:sp>
      <p:sp>
        <p:nvSpPr>
          <p:cNvPr id="66574" name="Textfeld 14"/>
          <p:cNvSpPr txBox="1">
            <a:spLocks noChangeArrowheads="1"/>
          </p:cNvSpPr>
          <p:nvPr/>
        </p:nvSpPr>
        <p:spPr bwMode="auto">
          <a:xfrm>
            <a:off x="1257300" y="5375275"/>
            <a:ext cx="24479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Das Neue Testament</a:t>
            </a:r>
          </a:p>
          <a:p>
            <a:pPr>
              <a:spcBef>
                <a:spcPct val="0"/>
              </a:spcBef>
              <a:buFontTx/>
              <a:buNone/>
            </a:pPr>
            <a:r>
              <a:rPr lang="de-CH" altLang="de-DE" sz="1400">
                <a:latin typeface="DIN Next LT Pro" pitchFamily="34" charset="0"/>
              </a:rPr>
              <a:t>Die Psalmen</a:t>
            </a:r>
          </a:p>
          <a:p>
            <a:pPr>
              <a:spcBef>
                <a:spcPct val="0"/>
              </a:spcBef>
            </a:pPr>
            <a:r>
              <a:rPr lang="de-CH" altLang="de-DE" sz="1000">
                <a:latin typeface="DIN Next LT Pro" pitchFamily="34" charset="0"/>
              </a:rPr>
              <a:t>ohne Glossar, ohne Einleitungen</a:t>
            </a:r>
          </a:p>
          <a:p>
            <a:pPr>
              <a:spcBef>
                <a:spcPct val="0"/>
              </a:spcBef>
            </a:pPr>
            <a:r>
              <a:rPr lang="de-CH" altLang="de-DE" sz="1000">
                <a:latin typeface="DIN Next LT Pro" pitchFamily="34" charset="0"/>
              </a:rPr>
              <a:t>Einspaltig</a:t>
            </a:r>
          </a:p>
          <a:p>
            <a:pPr>
              <a:spcBef>
                <a:spcPct val="0"/>
              </a:spcBef>
            </a:pPr>
            <a:r>
              <a:rPr lang="de-CH" altLang="de-DE" sz="1000">
                <a:latin typeface="DIN Next LT Pro" pitchFamily="34" charset="0"/>
              </a:rPr>
              <a:t>Schriftgrösse 110%</a:t>
            </a:r>
          </a:p>
        </p:txBody>
      </p:sp>
      <p:sp>
        <p:nvSpPr>
          <p:cNvPr id="66575" name="Textfeld 15"/>
          <p:cNvSpPr txBox="1">
            <a:spLocks noChangeArrowheads="1"/>
          </p:cNvSpPr>
          <p:nvPr/>
        </p:nvSpPr>
        <p:spPr bwMode="auto">
          <a:xfrm>
            <a:off x="4319588" y="1341438"/>
            <a:ext cx="24479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Hardcover dunkelblau</a:t>
            </a:r>
          </a:p>
          <a:p>
            <a:pPr>
              <a:spcBef>
                <a:spcPct val="0"/>
              </a:spcBef>
            </a:pPr>
            <a:r>
              <a:rPr lang="de-CH" altLang="de-DE" sz="1000">
                <a:latin typeface="DIN Next LT Pro" pitchFamily="34" charset="0"/>
              </a:rPr>
              <a:t>ohne Glossar, ohne Einleitungen</a:t>
            </a:r>
          </a:p>
          <a:p>
            <a:pPr>
              <a:spcBef>
                <a:spcPct val="0"/>
              </a:spcBef>
            </a:pPr>
            <a:r>
              <a:rPr lang="de-CH" altLang="de-DE" sz="1000">
                <a:latin typeface="DIN Next LT Pro" pitchFamily="34" charset="0"/>
              </a:rPr>
              <a:t>zweispaltig</a:t>
            </a:r>
          </a:p>
          <a:p>
            <a:pPr>
              <a:spcBef>
                <a:spcPct val="0"/>
              </a:spcBef>
            </a:pPr>
            <a:r>
              <a:rPr lang="de-CH" altLang="de-DE" sz="1000">
                <a:latin typeface="DIN Next LT Pro" pitchFamily="34" charset="0"/>
              </a:rPr>
              <a:t>Schriftgrösse 100%</a:t>
            </a:r>
          </a:p>
        </p:txBody>
      </p:sp>
      <p:pic>
        <p:nvPicPr>
          <p:cNvPr id="66576" name="Grafik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3213" y="260350"/>
            <a:ext cx="6556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Textfeld 17"/>
          <p:cNvSpPr txBox="1">
            <a:spLocks noChangeArrowheads="1"/>
          </p:cNvSpPr>
          <p:nvPr/>
        </p:nvSpPr>
        <p:spPr bwMode="auto">
          <a:xfrm>
            <a:off x="6564313" y="1320800"/>
            <a:ext cx="24495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Leinen dunkelblau</a:t>
            </a:r>
          </a:p>
          <a:p>
            <a:pPr>
              <a:spcBef>
                <a:spcPct val="0"/>
              </a:spcBef>
            </a:pPr>
            <a:r>
              <a:rPr lang="de-CH" altLang="de-DE" sz="1000">
                <a:latin typeface="DIN Next LT Pro" pitchFamily="34" charset="0"/>
              </a:rPr>
              <a:t>ohne Glossar, ohne Einleitungen</a:t>
            </a:r>
          </a:p>
          <a:p>
            <a:pPr>
              <a:spcBef>
                <a:spcPct val="0"/>
              </a:spcBef>
            </a:pPr>
            <a:r>
              <a:rPr lang="de-CH" altLang="de-DE" sz="1000">
                <a:latin typeface="DIN Next LT Pro" pitchFamily="34" charset="0"/>
              </a:rPr>
              <a:t>zweispaltig</a:t>
            </a:r>
          </a:p>
          <a:p>
            <a:pPr>
              <a:spcBef>
                <a:spcPct val="0"/>
              </a:spcBef>
            </a:pPr>
            <a:r>
              <a:rPr lang="de-CH" altLang="de-DE" sz="1000">
                <a:latin typeface="DIN Next LT Pro" pitchFamily="34" charset="0"/>
              </a:rPr>
              <a:t>Schriftgrösse 100%</a:t>
            </a:r>
          </a:p>
        </p:txBody>
      </p:sp>
      <p:sp>
        <p:nvSpPr>
          <p:cNvPr id="66578" name="Textfeld 18"/>
          <p:cNvSpPr txBox="1">
            <a:spLocks noChangeArrowheads="1"/>
          </p:cNvSpPr>
          <p:nvPr/>
        </p:nvSpPr>
        <p:spPr bwMode="auto">
          <a:xfrm>
            <a:off x="4271963" y="4090988"/>
            <a:ext cx="2447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Kirchenbibel</a:t>
            </a:r>
          </a:p>
          <a:p>
            <a:pPr>
              <a:spcBef>
                <a:spcPct val="0"/>
              </a:spcBef>
            </a:pPr>
            <a:r>
              <a:rPr lang="de-CH" altLang="de-DE" sz="1000">
                <a:latin typeface="DIN Next LT Pro" pitchFamily="34" charset="0"/>
              </a:rPr>
              <a:t>ohne Glossar, ohne Einleitungen</a:t>
            </a:r>
          </a:p>
          <a:p>
            <a:pPr>
              <a:spcBef>
                <a:spcPct val="0"/>
              </a:spcBef>
            </a:pPr>
            <a:r>
              <a:rPr lang="de-CH" altLang="de-DE" sz="1000">
                <a:latin typeface="DIN Next LT Pro" pitchFamily="34" charset="0"/>
              </a:rPr>
              <a:t>zweispaltig</a:t>
            </a:r>
          </a:p>
          <a:p>
            <a:pPr>
              <a:spcBef>
                <a:spcPct val="0"/>
              </a:spcBef>
            </a:pPr>
            <a:r>
              <a:rPr lang="de-CH" altLang="de-DE" sz="1000">
                <a:latin typeface="DIN Next LT Pro" pitchFamily="34" charset="0"/>
              </a:rPr>
              <a:t>Grossdruck</a:t>
            </a:r>
          </a:p>
          <a:p>
            <a:pPr>
              <a:spcBef>
                <a:spcPct val="0"/>
              </a:spcBef>
            </a:pPr>
            <a:r>
              <a:rPr lang="de-CH" altLang="de-DE" sz="1000">
                <a:latin typeface="DIN Next LT Pro" pitchFamily="34" charset="0"/>
              </a:rPr>
              <a:t>vier Lesebändchen</a:t>
            </a:r>
          </a:p>
        </p:txBody>
      </p:sp>
      <p:sp>
        <p:nvSpPr>
          <p:cNvPr id="66579" name="Textfeld 19"/>
          <p:cNvSpPr txBox="1">
            <a:spLocks noChangeArrowheads="1"/>
          </p:cNvSpPr>
          <p:nvPr/>
        </p:nvSpPr>
        <p:spPr bwMode="auto">
          <a:xfrm>
            <a:off x="6572250" y="4124325"/>
            <a:ext cx="2447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Grossdruckbibel</a:t>
            </a:r>
          </a:p>
          <a:p>
            <a:pPr>
              <a:spcBef>
                <a:spcPct val="0"/>
              </a:spcBef>
            </a:pPr>
            <a:r>
              <a:rPr lang="de-CH" altLang="de-DE" sz="1000">
                <a:latin typeface="DIN Next LT Pro" pitchFamily="34" charset="0"/>
              </a:rPr>
              <a:t>ohne Glossar, ohne Einleitungen</a:t>
            </a:r>
          </a:p>
          <a:p>
            <a:pPr>
              <a:spcBef>
                <a:spcPct val="0"/>
              </a:spcBef>
            </a:pPr>
            <a:r>
              <a:rPr lang="de-CH" altLang="de-DE" sz="1000">
                <a:latin typeface="DIN Next LT Pro" pitchFamily="34" charset="0"/>
              </a:rPr>
              <a:t>zweispaltig</a:t>
            </a:r>
          </a:p>
          <a:p>
            <a:pPr>
              <a:spcBef>
                <a:spcPct val="0"/>
              </a:spcBef>
            </a:pPr>
            <a:r>
              <a:rPr lang="de-CH" altLang="de-DE" sz="1000">
                <a:latin typeface="DIN Next LT Pro" pitchFamily="34" charset="0"/>
              </a:rPr>
              <a:t>Grossdruck</a:t>
            </a:r>
          </a:p>
          <a:p>
            <a:pPr>
              <a:spcBef>
                <a:spcPct val="0"/>
              </a:spcBef>
            </a:pPr>
            <a:r>
              <a:rPr lang="de-CH" altLang="de-DE" sz="1000">
                <a:latin typeface="DIN Next LT Pro" pitchFamily="34" charset="0"/>
              </a:rPr>
              <a:t>zwei Lesebändchen</a:t>
            </a:r>
          </a:p>
          <a:p>
            <a:pPr>
              <a:spcBef>
                <a:spcPct val="0"/>
              </a:spcBef>
            </a:pPr>
            <a:endParaRPr lang="de-CH" altLang="de-DE" sz="1000">
              <a:latin typeface="DIN Next LT Pro" pitchFamily="34" charset="0"/>
            </a:endParaRPr>
          </a:p>
        </p:txBody>
      </p:sp>
      <p:sp>
        <p:nvSpPr>
          <p:cNvPr id="66580" name="Textfeld 21"/>
          <p:cNvSpPr txBox="1">
            <a:spLocks noChangeArrowheads="1"/>
          </p:cNvSpPr>
          <p:nvPr/>
        </p:nvSpPr>
        <p:spPr bwMode="auto">
          <a:xfrm>
            <a:off x="5534025" y="5202238"/>
            <a:ext cx="2447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spcBef>
                <a:spcPct val="0"/>
              </a:spcBef>
              <a:buFontTx/>
              <a:buNone/>
            </a:pPr>
            <a:r>
              <a:rPr lang="de-CH" altLang="de-DE" sz="1400">
                <a:latin typeface="DIN Next LT Pro" pitchFamily="34" charset="0"/>
              </a:rPr>
              <a:t>Kunstbibel</a:t>
            </a:r>
          </a:p>
          <a:p>
            <a:pPr>
              <a:spcBef>
                <a:spcPct val="0"/>
              </a:spcBef>
            </a:pPr>
            <a:r>
              <a:rPr lang="de-CH" altLang="de-DE" sz="1000">
                <a:latin typeface="DIN Next LT Pro" pitchFamily="34" charset="0"/>
              </a:rPr>
              <a:t>Glossar, Einleitungen</a:t>
            </a:r>
          </a:p>
          <a:p>
            <a:pPr>
              <a:spcBef>
                <a:spcPct val="0"/>
              </a:spcBef>
            </a:pPr>
            <a:r>
              <a:rPr lang="de-CH" altLang="de-DE" sz="1000">
                <a:latin typeface="DIN Next LT Pro" pitchFamily="34" charset="0"/>
              </a:rPr>
              <a:t>26 Schriftbilder von Samuel Buri</a:t>
            </a:r>
          </a:p>
          <a:p>
            <a:pPr>
              <a:spcBef>
                <a:spcPct val="0"/>
              </a:spcBef>
            </a:pPr>
            <a:r>
              <a:rPr lang="de-CH" altLang="de-DE" sz="1000">
                <a:latin typeface="DIN Next LT Pro" pitchFamily="34" charset="0"/>
              </a:rPr>
              <a:t>einspaltig	</a:t>
            </a:r>
          </a:p>
          <a:p>
            <a:pPr>
              <a:spcBef>
                <a:spcPct val="0"/>
              </a:spcBef>
            </a:pPr>
            <a:r>
              <a:rPr lang="de-CH" altLang="de-DE" sz="1000">
                <a:latin typeface="DIN Next LT Pro" pitchFamily="34" charset="0"/>
              </a:rPr>
              <a:t>eingelegte Trauurkunde</a:t>
            </a:r>
          </a:p>
          <a:p>
            <a:pPr>
              <a:spcBef>
                <a:spcPct val="0"/>
              </a:spcBef>
            </a:pPr>
            <a:r>
              <a:rPr lang="de-CH" altLang="de-DE" sz="1000">
                <a:latin typeface="DIN Next LT Pro" pitchFamily="34" charset="0"/>
              </a:rPr>
              <a:t>Schriftgrösse 110%</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descr="O:\6 Werbung\Bibel\PowerPoint\BIBP_prospekt.9.tif"/>
          <p:cNvPicPr>
            <a:picLocks noChangeAspect="1" noChangeArrowheads="1"/>
          </p:cNvPicPr>
          <p:nvPr/>
        </p:nvPicPr>
        <p:blipFill>
          <a:blip r:embed="rId3" cstate="print">
            <a:extLst>
              <a:ext uri="{28A0092B-C50C-407E-A947-70E740481C1C}">
                <a14:useLocalDpi xmlns:a14="http://schemas.microsoft.com/office/drawing/2010/main" val="0"/>
              </a:ext>
            </a:extLst>
          </a:blip>
          <a:srcRect l="15186" t="14761" r="14908" b="14983"/>
          <a:stretch>
            <a:fillRect/>
          </a:stretch>
        </p:blipFill>
        <p:spPr bwMode="auto">
          <a:xfrm>
            <a:off x="1588" y="419100"/>
            <a:ext cx="9107487"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O:\6 Werbung\Bibel\PowerPoint\BIBP_prospekt_Seite_19.tif"/>
          <p:cNvPicPr>
            <a:picLocks noChangeAspect="1" noChangeArrowheads="1"/>
          </p:cNvPicPr>
          <p:nvPr/>
        </p:nvPicPr>
        <p:blipFill>
          <a:blip r:embed="rId3">
            <a:extLst>
              <a:ext uri="{28A0092B-C50C-407E-A947-70E740481C1C}">
                <a14:useLocalDpi xmlns:a14="http://schemas.microsoft.com/office/drawing/2010/main" val="0"/>
              </a:ext>
            </a:extLst>
          </a:blip>
          <a:srcRect l="4710" t="6560" r="4752" b="5409"/>
          <a:stretch>
            <a:fillRect/>
          </a:stretch>
        </p:blipFill>
        <p:spPr bwMode="auto">
          <a:xfrm>
            <a:off x="-542925" y="-26988"/>
            <a:ext cx="10072688"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O:\6 Werbung\Vorschau\Vorschau 2007 Frühling\Bibel- und Bibelplus-Seiten\Bibelplus\Covers\bibelplus_besichtigt_nicht def.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076325"/>
            <a:ext cx="60483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O:\6 Werbung\Vorschau\Vorschau 2007 Frühling\Bibel- und Bibelplus-Seiten\Bibelplus\Covers\bibelplus_vertieft_nicht def.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404813"/>
            <a:ext cx="417512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O:\6 Werbung\Vorschau\Vorschau 2007 Frühling\Bibel- und Bibelplus-Seiten\Bibelplus\Covers\bibelplus_erklärt_nicht def.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384175"/>
            <a:ext cx="5940425"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O:\6 Werbung\Vorschau\Vorschau 2007 Frühling\Bibel- und Bibelplus-Seiten\Bibelplus\Covers\bibelplus_mitgehört_nicht def.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630363"/>
            <a:ext cx="36004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42" y="1128909"/>
            <a:ext cx="8202493" cy="4597696"/>
          </a:xfrm>
          <a:prstGeom prst="rect">
            <a:avLst/>
          </a:prstGeom>
        </p:spPr>
      </p:pic>
    </p:spTree>
    <p:extLst>
      <p:ext uri="{BB962C8B-B14F-4D97-AF65-F5344CB8AC3E}">
        <p14:creationId xmlns:p14="http://schemas.microsoft.com/office/powerpoint/2010/main" val="2535963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ZüBi-Werbung\Grossmünster.jpg"/>
          <p:cNvPicPr>
            <a:picLocks noChangeAspect="1" noChangeArrowheads="1"/>
          </p:cNvPicPr>
          <p:nvPr/>
        </p:nvPicPr>
        <p:blipFill>
          <a:blip r:embed="rId3">
            <a:extLst>
              <a:ext uri="{28A0092B-C50C-407E-A947-70E740481C1C}">
                <a14:useLocalDpi xmlns:a14="http://schemas.microsoft.com/office/drawing/2010/main" val="0"/>
              </a:ext>
            </a:extLst>
          </a:blip>
          <a:srcRect t="1874" b="2292"/>
          <a:stretch>
            <a:fillRect/>
          </a:stretch>
        </p:blipFill>
        <p:spPr bwMode="auto">
          <a:xfrm>
            <a:off x="2590800" y="128588"/>
            <a:ext cx="3429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6 Werbung\Bibel\PowerPoint\1931.tif"/>
          <p:cNvPicPr>
            <a:picLocks noChangeAspect="1" noChangeArrowheads="1"/>
          </p:cNvPicPr>
          <p:nvPr/>
        </p:nvPicPr>
        <p:blipFill>
          <a:blip r:embed="rId3">
            <a:extLst>
              <a:ext uri="{28A0092B-C50C-407E-A947-70E740481C1C}">
                <a14:useLocalDpi xmlns:a14="http://schemas.microsoft.com/office/drawing/2010/main" val="0"/>
              </a:ext>
            </a:extLst>
          </a:blip>
          <a:srcRect l="3226"/>
          <a:stretch>
            <a:fillRect/>
          </a:stretch>
        </p:blipFill>
        <p:spPr bwMode="auto">
          <a:xfrm>
            <a:off x="0" y="26988"/>
            <a:ext cx="9144000" cy="730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58888"/>
            <a:ext cx="65532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5340" y="-2"/>
            <a:ext cx="9138660" cy="1052738"/>
          </a:xfrm>
          <a:prstGeom prst="rect">
            <a:avLst/>
          </a:prstGeom>
          <a:gradFill flip="none" rotWithShape="1">
            <a:gsLst>
              <a:gs pos="0">
                <a:schemeClr val="accent4">
                  <a:lumMod val="67000"/>
                </a:schemeClr>
              </a:gs>
              <a:gs pos="54000">
                <a:schemeClr val="accent4">
                  <a:lumMod val="80000"/>
                  <a:lumOff val="20000"/>
                </a:schemeClr>
              </a:gs>
              <a:gs pos="100000">
                <a:schemeClr val="accent4">
                  <a:lumMod val="60000"/>
                  <a:lumOff val="40000"/>
                </a:schemeClr>
              </a:gs>
            </a:gsLst>
            <a:path path="circle">
              <a:fillToRect l="50000" t="50000" r="50000" b="50000"/>
            </a:path>
            <a:tileRect/>
          </a:gradFill>
        </p:spPr>
        <p:txBody>
          <a:bodyPr>
            <a:spAutoFit/>
          </a:bodyPr>
          <a:lstStyle/>
          <a:p>
            <a:pPr>
              <a:defRPr/>
            </a:pPr>
            <a:endParaRPr lang="de-CH" dirty="0"/>
          </a:p>
        </p:txBody>
      </p:sp>
      <p:sp>
        <p:nvSpPr>
          <p:cNvPr id="12294" name="Rectangle 2"/>
          <p:cNvSpPr txBox="1">
            <a:spLocks noChangeArrowheads="1"/>
          </p:cNvSpPr>
          <p:nvPr/>
        </p:nvSpPr>
        <p:spPr bwMode="auto">
          <a:xfrm>
            <a:off x="4763" y="320675"/>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lnSpc>
                <a:spcPts val="4400"/>
              </a:lnSpc>
              <a:spcBef>
                <a:spcPts val="1800"/>
              </a:spcBef>
              <a:buFontTx/>
              <a:buNone/>
            </a:pPr>
            <a:r>
              <a:rPr lang="de-CH" altLang="de-DE" sz="3600" b="1">
                <a:solidFill>
                  <a:schemeClr val="bg1"/>
                </a:solidFill>
                <a:latin typeface="DIN Next LT Pro" pitchFamily="34" charset="0"/>
              </a:rPr>
              <a:t>Textgetreu und zeitgemäss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6699"/>
    </a:dk1>
    <a:lt1>
      <a:srgbClr val="F8F8F8"/>
    </a:lt1>
    <a:dk2>
      <a:srgbClr val="006699"/>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6699"/>
    </a:dk1>
    <a:lt1>
      <a:srgbClr val="F8F8F8"/>
    </a:lt1>
    <a:dk2>
      <a:srgbClr val="006699"/>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6699"/>
    </a:dk1>
    <a:lt1>
      <a:srgbClr val="F8F8F8"/>
    </a:lt1>
    <a:dk2>
      <a:srgbClr val="006699"/>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06699"/>
    </a:dk1>
    <a:lt1>
      <a:srgbClr val="F8F8F8"/>
    </a:lt1>
    <a:dk2>
      <a:srgbClr val="006699"/>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
    <a:dk1>
      <a:srgbClr val="006699"/>
    </a:dk1>
    <a:lt1>
      <a:srgbClr val="F8F8F8"/>
    </a:lt1>
    <a:dk2>
      <a:srgbClr val="FFFFFF"/>
    </a:dk2>
    <a:lt2>
      <a:srgbClr val="808080"/>
    </a:lt2>
    <a:accent1>
      <a:srgbClr val="00CC99"/>
    </a:accent1>
    <a:accent2>
      <a:srgbClr val="3333CC"/>
    </a:accent2>
    <a:accent3>
      <a:srgbClr val="FBFBFB"/>
    </a:accent3>
    <a:accent4>
      <a:srgbClr val="005682"/>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0</TotalTime>
  <Words>6324</Words>
  <Application>Microsoft Office PowerPoint</Application>
  <PresentationFormat>Bildschirmpräsentation (4:3)</PresentationFormat>
  <Paragraphs>730</Paragraphs>
  <Slides>68</Slides>
  <Notes>68</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68</vt:i4>
      </vt:variant>
    </vt:vector>
  </HeadingPairs>
  <TitlesOfParts>
    <vt:vector size="79" baseType="lpstr">
      <vt:lpstr>Arial Unicode MS</vt:lpstr>
      <vt:lpstr>MS Mincho</vt:lpstr>
      <vt:lpstr>MS PGothic</vt:lpstr>
      <vt:lpstr>MS PGothic</vt:lpstr>
      <vt:lpstr>Arial</vt:lpstr>
      <vt:lpstr>Calibri</vt:lpstr>
      <vt:lpstr>DIN Next LT Pro</vt:lpstr>
      <vt:lpstr>DIN Next LT Pro Medium</vt:lpstr>
      <vt:lpstr>Times New Roman</vt:lpstr>
      <vt:lpstr>Wingdings</vt:lpstr>
      <vt:lpstr>Standarddesign</vt:lpstr>
      <vt:lpstr>PowerPoint-Präsentation</vt:lpstr>
      <vt:lpstr>Zürcher Bibel : Die Tradition der Übersetzung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Deuterokanonische Schriften in der Zürcher Bibel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Zürcher Bibel : Die verschiedenen Ausgaben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TVZ  Theologisches Verlag Zürich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Zürcher Bibel 2007</dc:title>
  <dc:creator>as</dc:creator>
  <cp:lastModifiedBy>Lisa Briner</cp:lastModifiedBy>
  <cp:revision>237</cp:revision>
  <dcterms:created xsi:type="dcterms:W3CDTF">2007-04-10T13:59:54Z</dcterms:created>
  <dcterms:modified xsi:type="dcterms:W3CDTF">2019-01-18T08:54:40Z</dcterms:modified>
</cp:coreProperties>
</file>